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7" r:id="rId18"/>
    <p:sldId id="278" r:id="rId19"/>
    <p:sldId id="280" r:id="rId20"/>
    <p:sldId id="282" r:id="rId21"/>
    <p:sldId id="284" r:id="rId22"/>
    <p:sldId id="285" r:id="rId23"/>
    <p:sldId id="286" r:id="rId24"/>
    <p:sldId id="287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7D1B85"/>
    <a:srgbClr val="641C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88E66-0EBF-4D15-A6D6-F26DD084D884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9D26F-AFDB-40A4-8CF2-7217E00CD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9D26F-AFDB-40A4-8CF2-7217E00CDA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466E5E-4FAA-428D-8023-840195B8AD58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347399-CE81-45E6-964E-4CF2A37982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71546"/>
            <a:ext cx="7671226" cy="30055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как средство формирования УУД учащихся на уроках английского языка в рамках внедрения ФГОС </a:t>
            </a:r>
            <a:b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нового поколения </a:t>
            </a:r>
            <a:endParaRPr lang="ru-RU" sz="4400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139952" y="5072074"/>
            <a:ext cx="3761014" cy="142876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учитель 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английского языка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Абдуллатипова А.А.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1357290" y="214290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Нижнеказанищенская</a:t>
            </a: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СОШ №3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Игра как средство формирования УУД учащихся на уроках английского языка в рамках внедрения ФГОС нового поколения.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2286000" cy="197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5698976" cy="5626121"/>
          </a:xfrm>
        </p:spPr>
        <p:txBody>
          <a:bodyPr>
            <a:normAutofit fontScale="85000" lnSpcReduction="10000"/>
          </a:bodyPr>
          <a:lstStyle/>
          <a:p>
            <a:endParaRPr lang="ru-RU" b="1" dirty="0" smtClean="0">
              <a:latin typeface="Cambria" pitchFamily="18" charset="0"/>
            </a:endParaRP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Игры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 – это активный и веселый способ достичь многих образовательных целей.</a:t>
            </a: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превосходный способ подстегнуть учеников, заставить их активно работать на уроке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пк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996952"/>
            <a:ext cx="2880320" cy="280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Игры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направлены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повышение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эффективности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учебно-познавательной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деятельности учеников, на усвоение получаемых знаний, на повышение интереса к изучаемому предмету при помощи воздействия на психику человека, производимого во время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проведения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игры.</a:t>
            </a:r>
            <a:r>
              <a:rPr lang="ru-RU" sz="3600" dirty="0">
                <a:latin typeface="Cambria" pitchFamily="18" charset="0"/>
              </a:rPr>
              <a:t/>
            </a:r>
            <a:br>
              <a:rPr lang="ru-RU" sz="3600" dirty="0">
                <a:latin typeface="Cambria" pitchFamily="18" charset="0"/>
              </a:rPr>
            </a:br>
            <a:endParaRPr lang="ru-RU" sz="3600" dirty="0">
              <a:latin typeface="Cambr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Игры помогают</a:t>
            </a:r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снять скованность, особенно если исключить из них элемент соревнования или свести его к минимуму. </a:t>
            </a:r>
          </a:p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Спонтанная игра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повышает внимание.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позволяет</a:t>
            </a:r>
            <a:r>
              <a:rPr lang="ru-RU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учителю </a:t>
            </a:r>
            <a:r>
              <a:rPr lang="ru-RU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исправлять ошибки учеников быстро, по ходу дела, не давая им глубоко закрепиться в памяти.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178196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—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это проекция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жизненных ситуаций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2051" name="Picture 3" descr="C:\Users\пк\Desktop\Мои документы\ДОКЛАД на выступление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45024"/>
            <a:ext cx="3600400" cy="2880320"/>
          </a:xfrm>
          <a:prstGeom prst="rect">
            <a:avLst/>
          </a:prstGeom>
          <a:noFill/>
        </p:spPr>
      </p:pic>
      <p:pic>
        <p:nvPicPr>
          <p:cNvPr id="2052" name="Picture 4" descr="C:\Users\пк\Desktop\Мои документы\ДОКЛАД на выступление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717032"/>
            <a:ext cx="3923928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позволяют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запоминать глубоко и надолго. </a:t>
            </a:r>
          </a:p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делают</a:t>
            </a: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обучения, порой трудный и утомительный, веселым, а это усиливает мотивацию к учению.</a:t>
            </a:r>
            <a:endParaRPr lang="ru-RU" sz="48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Лингвистические </a:t>
            </a:r>
            <a:r>
              <a:rPr lang="ru-RU" sz="5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навыки</a:t>
            </a:r>
            <a:r>
              <a:rPr lang="ru-RU" sz="5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2571744"/>
            <a:ext cx="4752528" cy="351756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аудирование, </a:t>
            </a:r>
          </a:p>
          <a:p>
            <a:pPr algn="l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говорение, </a:t>
            </a:r>
          </a:p>
          <a:p>
            <a:pPr algn="l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чтение,</a:t>
            </a:r>
          </a:p>
          <a:p>
            <a:pPr algn="l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письмо.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074" name="Picture 2" descr="C:\Users\пк\Desktop\Мои документы\ДОКЛАД на выступление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3995936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Примеры игр: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820472" cy="5446958"/>
          </a:xfrm>
        </p:spPr>
        <p:txBody>
          <a:bodyPr>
            <a:normAutofit lnSpcReduction="10000"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Фонетическая игра: «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Playing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Airplane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используется для тренировки учащихся в произнесении звука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[</a:t>
            </a:r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].</a:t>
            </a:r>
          </a:p>
          <a:p>
            <a:pPr algn="ctr">
              <a:buFont typeface="Arial" pitchFamily="34" charset="0"/>
              <a:buChar char="•"/>
            </a:pP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 </a:t>
            </a:r>
            <a:r>
              <a:rPr lang="en-US" sz="3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plane is travelling up in the 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sky,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Moving </a:t>
            </a:r>
            <a:r>
              <a:rPr lang="en-US" sz="3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so fast, and ever so 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high,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Over </a:t>
            </a:r>
            <a:r>
              <a:rPr lang="en-US" sz="3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 land, and over the 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sea,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But </a:t>
            </a:r>
            <a:r>
              <a:rPr lang="en-US" sz="3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we always come back in time for 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tea.</a:t>
            </a:r>
            <a:endParaRPr lang="ru-RU" sz="3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r>
              <a:rPr lang="en-US" sz="3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en-US" sz="30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vvv</a:t>
            </a:r>
            <a:endParaRPr lang="ru-RU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Cambria" pitchFamily="18" charset="0"/>
            </a:endParaRPr>
          </a:p>
          <a:p>
            <a:pPr algn="l"/>
            <a:endParaRPr lang="ru-RU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l"/>
            <a:endParaRPr lang="ru-RU" b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b="1" dirty="0" smtClean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Грамматическая игра: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Guess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who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I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am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</a:t>
            </a:r>
            <a:endParaRPr lang="ru-RU" sz="3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Эта игра применима к различным темам: «Животные», «Профессии», «Дом» и многим другим. Водящий выбирает карточку с надписью на ней и, не читая ее, с помощь наводящих вопросов по теме пытается выяснить, что на ней написано.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72400" cy="1096079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Лексическая игра: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857364"/>
            <a:ext cx="8136904" cy="453935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«Веселые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художники.(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Funny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Artists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Ученик, закрыв глаза, рисует животное. Ведущий называет основные части тела: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Draw a head, please.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Draw a body, please.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ru-RU" sz="3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Draw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tail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please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Если рисунок получился, команда получает пять баллов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357430"/>
            <a:ext cx="7772400" cy="245746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latin typeface="+mn-lt"/>
              </a:rPr>
              <a:t/>
            </a:r>
            <a:br>
              <a:rPr lang="ru-RU" i="1" dirty="0" smtClean="0">
                <a:latin typeface="+mn-lt"/>
              </a:rPr>
            </a:br>
            <a:r>
              <a:rPr lang="ru-RU" sz="67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"Всякий новый век, давая нам новое знание, дает нам новые глаза”</a:t>
            </a:r>
            <a:endParaRPr lang="ru-RU" sz="67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429264"/>
            <a:ext cx="6400800" cy="6143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Генрих Гейне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Орфографическая игра: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8136904" cy="52565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«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Paired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letters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» (Парные буквы)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indent="324000"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Учащимся показывают таблицу, и тот, кто составит больше всех слов с помощью данных пар букв, тот и выиграл.</a:t>
            </a:r>
          </a:p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LI BI EA SO YE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AT YI OW LL KI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TI KN NG FE BL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OP CK ST RO ME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 IN SI AR LO</a:t>
            </a:r>
          </a:p>
          <a:p>
            <a:pPr algn="ctr"/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Вот несколько таких слов, которые можно составить с помощью пар букв из таблицы: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strong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yellow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, </a:t>
            </a:r>
            <a:r>
              <a:rPr lang="ru-RU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know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12687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n-lt"/>
              </a:rPr>
              <a:t>Из опыта работы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40768"/>
            <a:ext cx="7772400" cy="551723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Игра «Найди пару»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Проводится за 10 минут до конца урока.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Цель данной игры: </a:t>
            </a:r>
            <a:r>
              <a:rPr lang="ru-RU" sz="3600" b="1" dirty="0" smtClean="0">
                <a:solidFill>
                  <a:schemeClr val="bg1"/>
                </a:solidFill>
              </a:rPr>
              <a:t>активизировать  знания учащихся  об уже изученных буквах английского алфавита.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Игра проводилась во втором классе , урок 13, тема «Медвежонок Билли . Буква  </a:t>
            </a:r>
            <a:r>
              <a:rPr lang="en-US" sz="3600" b="1" dirty="0" err="1" smtClean="0">
                <a:solidFill>
                  <a:schemeClr val="bg1"/>
                </a:solidFill>
              </a:rPr>
              <a:t>Ll</a:t>
            </a:r>
            <a:r>
              <a:rPr lang="ru-RU" sz="3600" b="1" dirty="0" smtClean="0">
                <a:solidFill>
                  <a:schemeClr val="bg1"/>
                </a:solidFill>
              </a:rPr>
              <a:t>».</a:t>
            </a:r>
          </a:p>
          <a:p>
            <a:pPr algn="ctr"/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305800" cy="56052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Каждая команда получает набор карточек, на которых изображены строчные и заглавные буквы (начиная с буквы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</a:rPr>
              <a:t>Аа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 и заканчивая буквой </a:t>
            </a:r>
            <a:r>
              <a:rPr lang="en-US" sz="2800" b="1" dirty="0" err="1" smtClean="0">
                <a:solidFill>
                  <a:schemeClr val="tx1"/>
                </a:solidFill>
                <a:latin typeface="+mn-lt"/>
              </a:rPr>
              <a:t>Kk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). На одной карточке изображена только одна буква. 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Задание для команд: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соединить буквы парами: большую и маленькую.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В данной игре побеждает команда, которая первой выполнит задание. После того как карточки разложены по парам, ученики хором называют буквы на карточках.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367464" cy="424847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+mn-lt"/>
              </a:rPr>
              <a:t>Результат, полученный в ходе проведения игры: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1) учащиеся закрепляют знания об уже изученных буквах;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2) работа в </a:t>
            </a:r>
            <a:r>
              <a:rPr lang="ru-RU" sz="3600" smtClean="0">
                <a:latin typeface="+mn-lt"/>
              </a:rPr>
              <a:t>команде укрепляет </a:t>
            </a:r>
            <a:r>
              <a:rPr lang="ru-RU" sz="3600" dirty="0" smtClean="0">
                <a:latin typeface="+mn-lt"/>
              </a:rPr>
              <a:t>чувство коллективизма и сплоченности;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3) у учащихся снимается чувство усталости;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4) развивается речевая рефлексия.</a:t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525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+mn-lt"/>
              </a:rPr>
              <a:t>Лексические игры во 2 классе: 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2500" b="1" dirty="0" smtClean="0">
                <a:solidFill>
                  <a:schemeClr val="tx1"/>
                </a:solidFill>
                <a:latin typeface="+mn-lt"/>
              </a:rPr>
              <a:t>Цель: </a:t>
            </a:r>
            <a:r>
              <a:rPr lang="ru-RU" sz="2500" dirty="0" smtClean="0">
                <a:solidFill>
                  <a:schemeClr val="tx1"/>
                </a:solidFill>
                <a:latin typeface="+mn-lt"/>
              </a:rPr>
              <a:t>отработка лексического материала.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dirty="0" smtClean="0">
                <a:solidFill>
                  <a:srgbClr val="7D1B85"/>
                </a:solidFill>
                <a:latin typeface="+mn-lt"/>
              </a:rPr>
              <a:t>Игра «Пожалуйста».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b="1" dirty="0" smtClean="0">
                <a:solidFill>
                  <a:schemeClr val="tx1"/>
                </a:solidFill>
                <a:latin typeface="+mn-lt"/>
              </a:rPr>
              <a:t>Учащиеся выполняют различные команды учителя, используя в своей речи изученные глаголы движения.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dirty="0" smtClean="0">
                <a:solidFill>
                  <a:srgbClr val="641C61"/>
                </a:solidFill>
                <a:latin typeface="+mn-lt"/>
              </a:rPr>
              <a:t>Игра «Угадай предмет»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b="1" dirty="0" smtClean="0">
                <a:solidFill>
                  <a:schemeClr val="tx1"/>
                </a:solidFill>
                <a:latin typeface="+mn-lt"/>
              </a:rPr>
              <a:t>Задание для учащихся – угадать, какие предметы лежат в портфеле учителя. Игра проверяет знание лексики учащихся по теме «Школьные принадлежности» 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dirty="0" smtClean="0">
                <a:solidFill>
                  <a:srgbClr val="7D1B85"/>
                </a:solidFill>
                <a:latin typeface="+mn-lt"/>
              </a:rPr>
              <a:t>Игра «Переводчик»</a:t>
            </a:r>
            <a:r>
              <a:rPr lang="ru-RU" sz="2500" dirty="0" smtClean="0">
                <a:latin typeface="+mn-lt"/>
              </a:rPr>
              <a:t/>
            </a:r>
            <a:br>
              <a:rPr lang="ru-RU" sz="2500" dirty="0" smtClean="0">
                <a:latin typeface="+mn-lt"/>
              </a:rPr>
            </a:br>
            <a:r>
              <a:rPr lang="ru-RU" sz="2500" b="1" dirty="0" smtClean="0">
                <a:solidFill>
                  <a:schemeClr val="tx1"/>
                </a:solidFill>
                <a:latin typeface="+mn-lt"/>
              </a:rPr>
              <a:t>Учащиеся встают в круг . Учитель по очереди бросает мяч ученикам и говорит слова на русском языке ученики ловят мяч и переводят слова на английский язык.</a:t>
            </a:r>
            <a:endParaRPr lang="ru-RU" sz="2500" b="1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37894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4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Вывод:</a:t>
            </a:r>
            <a:r>
              <a:rPr lang="ru-RU" sz="4800" dirty="0" smtClean="0">
                <a:latin typeface="Cambria" pitchFamily="18" charset="0"/>
              </a:rPr>
              <a:t/>
            </a:r>
            <a:br>
              <a:rPr lang="ru-RU" sz="4800" dirty="0" smtClean="0">
                <a:latin typeface="Cambria" pitchFamily="18" charset="0"/>
              </a:rPr>
            </a:b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</a:t>
            </a:r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4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это наиболее эффективное средство формирования УУД учащихся на уроках английского языка на начальном этапе обучения</a:t>
            </a:r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sz="4800" i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Начальное общее образование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выступает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качестве важнейшего составляющего компонента системы образования Российской Федерации в целом. Образование, полученное в начальной школе, служит основой для последующего воспитания, обучения, социализации личности.</a:t>
            </a:r>
            <a:r>
              <a:rPr lang="ru-RU" sz="3600" dirty="0">
                <a:latin typeface="Cambria" pitchFamily="18" charset="0"/>
              </a:rPr>
              <a:t/>
            </a:r>
            <a:br>
              <a:rPr lang="ru-RU" sz="3600" dirty="0">
                <a:latin typeface="Cambria" pitchFamily="18" charset="0"/>
              </a:rPr>
            </a:br>
            <a:endParaRPr lang="ru-RU" sz="3600" dirty="0">
              <a:latin typeface="Cambr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(ФГОС) является одним из ключевых элементов модернизации современного образования. ФГОС представляет собой принципиально новый документ, который разработан на основе глубокого ведущих научных психолого-педагогических, культурологических, социологических теорий и концепций, а также достижений современных перспективных тенденций в практике российского и зарубежного образования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ниверсальные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учиться, саморазвитие и самосовершенствование путем сознательного и активного присвоения нового социального опыта, а не только освоение обучающимися конкретных предметных знаний и навыков в рамках отдельных дисциплин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5195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Универсальные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действия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совокупность действий обучающегося, обеспечивающих его культурную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идентичность (в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узком, собственно 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психологическом значении)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Виды  УУД: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2500306"/>
            <a:ext cx="4118204" cy="2868920"/>
          </a:xfrm>
        </p:spPr>
        <p:txBody>
          <a:bodyPr>
            <a:normAutofit fontScale="925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личностные</a:t>
            </a:r>
          </a:p>
          <a:p>
            <a:pPr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регулятивные </a:t>
            </a:r>
          </a:p>
          <a:p>
            <a:pPr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 </a:t>
            </a:r>
          </a:p>
          <a:p>
            <a:pPr algn="l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пк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816424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на занятиях по иностранному языку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это </a:t>
            </a: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просто коллективное развлечение, а </a:t>
            </a:r>
            <a:r>
              <a:rPr lang="ru-RU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основной </a:t>
            </a:r>
            <a:r>
              <a:rPr lang="ru-RU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способ 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достижения определенных задач обучения на данном этапе.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Игра рассматривается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как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подготовка ученика к личностно-ориентированному взаимодействию с другими участниками образовательного процесса, обеспечивая личностный рост, поднимая уровень рефлексии, осознания себя субъектом познания и мышления, актуализируя потребность в самореализации и саморазвитии в области изучения иностранного языка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</TotalTime>
  <Words>503</Words>
  <Application>Microsoft Office PowerPoint</Application>
  <PresentationFormat>Экран (4:3)</PresentationFormat>
  <Paragraphs>77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      Игра как средство формирования УУД учащихся на уроках английского языка в рамках внедрения ФГОС  нового поколения </vt:lpstr>
      <vt:lpstr> "Всякий новый век, давая нам новое знание, дает нам новые глаза”</vt:lpstr>
      <vt:lpstr>Начальное общее образование  выступает в качестве важнейшего составляющего компонента системы образования Российской Федерации в целом. Образование, полученное в начальной школе, служит основой для последующего воспитания, обучения, социализации личности. </vt:lpstr>
      <vt:lpstr>Федеральный государственный образовательный стандарт (ФГОС) является одним из ключевых элементов модернизации современного образования. ФГОС представляет собой принципиально новый документ, который разработан на основе глубокого ведущих научных психолого-педагогических, культурологических, социологических теорий и концепций, а также достижений современных перспективных тенденций в практике российского и зарубежного образования.</vt:lpstr>
      <vt:lpstr>Универсальные учебные действия  – умение учиться, саморазвитие и самосовершенствование путем сознательного и активного присвоения нового социального опыта, а не только освоение обучающимися конкретных предметных знаний и навыков в рамках отдельных дисциплин.</vt:lpstr>
      <vt:lpstr>Универсальные учебные действия – это совокупность действий обучающегося, обеспечивающих его культурную идентичность (в более узком, собственно психологическом значении) . </vt:lpstr>
      <vt:lpstr>Виды  УУД:</vt:lpstr>
      <vt:lpstr>Игра на занятиях по иностранному языку –  это не просто коллективное развлечение, а основной способ достижения определенных задач обучения на данном этапе.</vt:lpstr>
      <vt:lpstr>Игра рассматривается  как подготовка ученика к личностно-ориентированному взаимодействию с другими участниками образовательного процесса, обеспечивая личностный рост, поднимая уровень рефлексии, осознания себя субъектом познания и мышления, актуализируя потребность в самореализации и саморазвитии в области изучения иностранного языка.</vt:lpstr>
      <vt:lpstr>Слайд 10</vt:lpstr>
      <vt:lpstr>Игры направлены на  повышение эффективности  учебно-познавательной деятельности учеников, на усвоение получаемых знаний, на повышение интереса к изучаемому предмету при помощи воздействия на психику человека, производимого во время  проведения игры. </vt:lpstr>
      <vt:lpstr>Слайд 12</vt:lpstr>
      <vt:lpstr>Игра позволяет  учителю исправлять ошибки учеников быстро, по ходу дела, не давая им глубоко закрепиться в памяти. </vt:lpstr>
      <vt:lpstr>Игра — это проекция жизненных ситуаций</vt:lpstr>
      <vt:lpstr>Слайд 15</vt:lpstr>
      <vt:lpstr> Лингвистические навыки: </vt:lpstr>
      <vt:lpstr>Примеры игр:</vt:lpstr>
      <vt:lpstr>   Грамматическая игра:</vt:lpstr>
      <vt:lpstr>Лексическая игра:</vt:lpstr>
      <vt:lpstr>Орфографическая игра:</vt:lpstr>
      <vt:lpstr>Из опыта работы</vt:lpstr>
      <vt:lpstr>Каждая команда получает набор карточек, на которых изображены строчные и заглавные буквы (начиная с буквы Аа и заканчивая буквой Kk). На одной карточке изображена только одна буква.  Задание для команд: соединить буквы парами: большую и маленькую. В данной игре побеждает команда, которая первой выполнит задание. После того как карточки разложены по парам, ученики хором называют буквы на карточках. </vt:lpstr>
      <vt:lpstr>Результат, полученный в ходе проведения игры: 1) учащиеся закрепляют знания об уже изученных буквах; 2) работа в команде укрепляет чувство коллективизма и сплоченности; 3) у учащихся снимается чувство усталости; 4) развивается речевая рефлексия. </vt:lpstr>
      <vt:lpstr>Лексические игры во 2 классе:  Цель: отработка лексического материала. Игра «Пожалуйста». Учащиеся выполняют различные команды учителя, используя в своей речи изученные глаголы движения. Игра «Угадай предмет» Задание для учащихся – угадать, какие предметы лежат в портфеле учителя. Игра проверяет знание лексики учащихся по теме «Школьные принадлежности»  Игра «Переводчик» Учащиеся встают в круг . Учитель по очереди бросает мяч ученикам и говорит слова на русском языке ученики ловят мяч и переводят слова на английский язык.</vt:lpstr>
      <vt:lpstr> Вывод: Игра – это наиболее эффективное средство формирования УУД учащихся на уроках английского языка на начальном этапе обучения.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User</cp:lastModifiedBy>
  <cp:revision>25</cp:revision>
  <dcterms:created xsi:type="dcterms:W3CDTF">2013-12-17T13:54:08Z</dcterms:created>
  <dcterms:modified xsi:type="dcterms:W3CDTF">2018-01-20T05:54:04Z</dcterms:modified>
</cp:coreProperties>
</file>