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7" r:id="rId2"/>
    <p:sldId id="288" r:id="rId3"/>
    <p:sldId id="261" r:id="rId4"/>
    <p:sldId id="264" r:id="rId5"/>
    <p:sldId id="265" r:id="rId6"/>
    <p:sldId id="266" r:id="rId7"/>
    <p:sldId id="262" r:id="rId8"/>
    <p:sldId id="285" r:id="rId9"/>
    <p:sldId id="258" r:id="rId10"/>
    <p:sldId id="289" r:id="rId11"/>
    <p:sldId id="286" r:id="rId12"/>
    <p:sldId id="290" r:id="rId13"/>
    <p:sldId id="277" r:id="rId14"/>
    <p:sldId id="273" r:id="rId15"/>
    <p:sldId id="269" r:id="rId16"/>
    <p:sldId id="279" r:id="rId17"/>
    <p:sldId id="291" r:id="rId18"/>
    <p:sldId id="292" r:id="rId19"/>
    <p:sldId id="293" r:id="rId20"/>
    <p:sldId id="294" r:id="rId21"/>
    <p:sldId id="295" r:id="rId22"/>
    <p:sldId id="296" r:id="rId23"/>
    <p:sldId id="270" r:id="rId24"/>
    <p:sldId id="263" r:id="rId25"/>
    <p:sldId id="287" r:id="rId26"/>
    <p:sldId id="26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164" autoAdjust="0"/>
    <p:restoredTop sz="94660"/>
  </p:normalViewPr>
  <p:slideViewPr>
    <p:cSldViewPr snapToGrid="0">
      <p:cViewPr varScale="1">
        <p:scale>
          <a:sx n="45" d="100"/>
          <a:sy n="45" d="100"/>
        </p:scale>
        <p:origin x="54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1BB0C-C08D-4D9F-AF72-7277AC8797A1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CB48B-2744-4075-B07B-505FA86562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826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Учитель: Чтобы поднять паруса и отплыть от берега проверим как вы справились с домашним заданием.</a:t>
            </a:r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4C76055-324E-4330-8FF3-493BC49E0073}" type="slidenum">
              <a:rPr lang="ru-RU" altLang="ru-RU"/>
              <a:pPr>
                <a:spcBef>
                  <a:spcPct val="0"/>
                </a:spcBef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8067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Ответьте  на вопросы. </a:t>
            </a: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A517082-828C-481B-9C33-BF5CE3BF4CE6}" type="slidenum">
              <a:rPr lang="ru-RU" altLang="ru-RU"/>
              <a:pPr>
                <a:spcBef>
                  <a:spcPct val="0"/>
                </a:spcBef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8468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C0A899-61F1-4686-966E-6D138FA560C2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1649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Учитель: Назовите номер ячейки, за которым прячется ответ на пример, выбранный вами для решения.</a:t>
            </a:r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61271FF-AA52-439D-A116-372868414BD9}" type="slidenum">
              <a:rPr lang="ru-RU" altLang="ru-RU"/>
              <a:pPr>
                <a:spcBef>
                  <a:spcPct val="0"/>
                </a:spcBef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247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Подведение итогов.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mtClean="0"/>
              <a:t>Ребятам предлагается выбрать один из трех вариантов, чтобы они сами отметили свою работу на уроке.</a:t>
            </a: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1B08C78-F217-4009-86AE-B63FA0EA1E12}" type="slidenum">
              <a:rPr lang="ru-RU" altLang="ru-RU"/>
              <a:pPr>
                <a:spcBef>
                  <a:spcPct val="0"/>
                </a:spcBef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474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428738"/>
            <a:ext cx="7772400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3307" y="4214818"/>
            <a:ext cx="50434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AAA91-2E1B-4C40-820D-F62A744FA2B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A4EF90E-D159-473D-8834-00EAC98429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6431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28C2F-8DBB-4EBF-8AAE-0B6D085486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1EEB6-7FF5-478F-8485-4FF9057663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7581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43015-BCF4-491B-BC1A-1C8D70B8AF7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9B9AC-5CE8-4A3C-B614-760A287ECD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8637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78955-EEC0-40CF-941A-C81398D9206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1A1DC-FF0F-467B-95F8-BA6F290AF3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3716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37772-50D4-434F-A0BE-F4451D34AB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6E824-5753-47D9-A193-BDD2643AA5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6128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017B2-1505-45DF-B177-2C1D1B4A5AA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E4C9A-B1D3-49EE-9C32-3F349439D7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2012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216E-8DD3-47BF-BC57-1BED0F3F4C5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B84D4-AD42-4E12-9010-03431A19DF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6344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6892D-6B8A-484E-A943-B471ADE42AA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A63FB-11D3-41ED-B0C4-FFE7BF1B21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2017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437D1-9DB7-462C-8AEF-8B6B51B4D9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C3B95-9F6B-4A80-9A4C-216AA039CB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3261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65742-5C9A-4A00-A4ED-C28B41C1B7D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DC4DC-8C77-4625-A433-CA4ED3739D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86019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5D111-CB5F-4662-9A92-4AAD58508E2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C8CB0-94D2-42F8-9E5F-9ECB204A83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3025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0EB5015-D19E-43C6-A714-7BC256026C3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2DD2D0-C26D-43F5-8468-4DC2F3A7D394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94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libri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libri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libri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libri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20.gif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13" Type="http://schemas.openxmlformats.org/officeDocument/2006/relationships/slide" Target="slide10.xml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1.gif"/><Relationship Id="rId12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0.gif"/><Relationship Id="rId11" Type="http://schemas.openxmlformats.org/officeDocument/2006/relationships/image" Target="../media/image35.gif"/><Relationship Id="rId5" Type="http://schemas.openxmlformats.org/officeDocument/2006/relationships/image" Target="../media/image29.gif"/><Relationship Id="rId10" Type="http://schemas.openxmlformats.org/officeDocument/2006/relationships/image" Target="../media/image34.gif"/><Relationship Id="rId4" Type="http://schemas.openxmlformats.org/officeDocument/2006/relationships/image" Target="../media/image28.jpeg"/><Relationship Id="rId9" Type="http://schemas.openxmlformats.org/officeDocument/2006/relationships/image" Target="../media/image33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8.wmf"/><Relationship Id="rId4" Type="http://schemas.openxmlformats.org/officeDocument/2006/relationships/oleObject" Target="../embeddings/oleObject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0746" y="4816754"/>
            <a:ext cx="5762768" cy="1314450"/>
          </a:xfrm>
        </p:spPr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Нижнеказанищенская СОШ№3 </a:t>
            </a:r>
          </a:p>
          <a:p>
            <a:pPr eaLnBrk="1" hangingPunct="1"/>
            <a:r>
              <a:rPr lang="ru-RU" altLang="ru-RU" sz="2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Абдулмеджидова Х.М.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651" y="1967642"/>
            <a:ext cx="8833514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5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Сложение чисел</a:t>
            </a:r>
          </a:p>
          <a:p>
            <a:pPr algn="ctr">
              <a:defRPr/>
            </a:pPr>
            <a:r>
              <a:rPr lang="ru-RU" sz="405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помощью координатной прямой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07776" y="520003"/>
            <a:ext cx="4544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математики в 6 классе</a:t>
            </a:r>
          </a:p>
        </p:txBody>
      </p:sp>
    </p:spTree>
    <p:extLst>
      <p:ext uri="{BB962C8B-B14F-4D97-AF65-F5344CB8AC3E}">
        <p14:creationId xmlns:p14="http://schemas.microsoft.com/office/powerpoint/2010/main" val="4797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uild="p"/>
      <p:bldP spid="5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743764" y="5037668"/>
            <a:ext cx="648072" cy="648072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6194128" y="5013674"/>
            <a:ext cx="648072" cy="648072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4736862" y="5037668"/>
            <a:ext cx="648072" cy="648072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3295941" y="5053157"/>
            <a:ext cx="648072" cy="648072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1940095" y="5059855"/>
            <a:ext cx="648072" cy="648072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7695580" y="5053157"/>
            <a:ext cx="648072" cy="648072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887590" y="4946205"/>
            <a:ext cx="74732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Н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698303" y="4946205"/>
            <a:ext cx="65114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А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4736862" y="4968392"/>
            <a:ext cx="61587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Р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3280781" y="4946205"/>
            <a:ext cx="67839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Д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6246327" y="4926751"/>
            <a:ext cx="62869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Е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7718160" y="4968392"/>
            <a:ext cx="62549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С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524" y="487039"/>
            <a:ext cx="81495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Расположите числа в порядке возрастания и определите зашифрованное слово</a:t>
            </a:r>
            <a:endParaRPr lang="ru-RU" sz="32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743764" y="2663939"/>
          <a:ext cx="7615884" cy="1390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9314"/>
                <a:gridCol w="1269314"/>
                <a:gridCol w="1269314"/>
                <a:gridCol w="1269314"/>
                <a:gridCol w="1269314"/>
                <a:gridCol w="1269314"/>
              </a:tblGrid>
              <a:tr h="695134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36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36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36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6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endParaRPr lang="ru-RU" sz="36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FF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</a:t>
                      </a:r>
                      <a:endParaRPr lang="ru-RU" sz="3600" dirty="0">
                        <a:solidFill>
                          <a:srgbClr val="FFFF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695134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12,9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-12,9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-7,5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579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</p:childTnLst>
        </p:cTn>
      </p:par>
    </p:tnLst>
    <p:bldLst>
      <p:bldP spid="10" grpId="0"/>
      <p:bldP spid="92" grpId="0"/>
      <p:bldP spid="93" grpId="0"/>
      <p:bldP spid="94" grpId="0"/>
      <p:bldP spid="95" grpId="0"/>
      <p:bldP spid="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Лилия\Desktop\29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376" y="616256"/>
            <a:ext cx="2940010" cy="24622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Прямоугольник 5"/>
          <p:cNvSpPr/>
          <p:nvPr/>
        </p:nvSpPr>
        <p:spPr>
          <a:xfrm>
            <a:off x="458447" y="4509120"/>
            <a:ext cx="80422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Georgia" pitchFamily="18" charset="0"/>
              </a:rPr>
              <a:t>Самое </a:t>
            </a:r>
            <a:r>
              <a:rPr lang="ru-RU" b="1" dirty="0" smtClean="0">
                <a:latin typeface="Georgia" pitchFamily="18" charset="0"/>
              </a:rPr>
              <a:t>известное </a:t>
            </a:r>
            <a:r>
              <a:rPr lang="ru-RU" b="1" dirty="0">
                <a:latin typeface="Georgia" pitchFamily="18" charset="0"/>
              </a:rPr>
              <a:t>достижение Цельсия – это шкала термометра, которая была поделена на 100 градусов. Интересно, что первоначально Цельсий задал в ней температуру кипения воды при </a:t>
            </a:r>
            <a:r>
              <a:rPr lang="ru-RU" b="1" dirty="0" smtClean="0">
                <a:latin typeface="Georgia" pitchFamily="18" charset="0"/>
              </a:rPr>
              <a:t>0°, </a:t>
            </a:r>
            <a:r>
              <a:rPr lang="ru-RU" b="1" dirty="0">
                <a:latin typeface="Georgia" pitchFamily="18" charset="0"/>
              </a:rPr>
              <a:t>а таяния при </a:t>
            </a:r>
            <a:r>
              <a:rPr lang="ru-RU" b="1" dirty="0" smtClean="0">
                <a:latin typeface="Georgia" pitchFamily="18" charset="0"/>
              </a:rPr>
              <a:t>100</a:t>
            </a:r>
            <a:r>
              <a:rPr lang="ru-RU" b="1" dirty="0">
                <a:latin typeface="Georgia" pitchFamily="18" charset="0"/>
              </a:rPr>
              <a:t>°. И лишь потом другой швед – биолог Линней «перевернул» ее и сделал такой, какой мы знаем</a:t>
            </a:r>
            <a:r>
              <a:rPr lang="ru-RU" b="1" dirty="0" smtClean="0">
                <a:latin typeface="Georgia" pitchFamily="18" charset="0"/>
              </a:rPr>
              <a:t>.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884" y="3078514"/>
            <a:ext cx="4646994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Андерс </a:t>
            </a:r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Цельсий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1" name="Picture 3" descr="C:\Users\Лилия\Desktop\18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882" y="616256"/>
            <a:ext cx="3015010" cy="24622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Прямоугольник 7"/>
          <p:cNvSpPr/>
          <p:nvPr/>
        </p:nvSpPr>
        <p:spPr>
          <a:xfrm>
            <a:off x="4865147" y="3078514"/>
            <a:ext cx="363553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Карл </a:t>
            </a:r>
            <a:endParaRPr lang="ru-RU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Линней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 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8420" y="373248"/>
            <a:ext cx="536727" cy="395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65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27" name="Group 31"/>
          <p:cNvGrpSpPr>
            <a:grpSpLocks/>
          </p:cNvGrpSpPr>
          <p:nvPr/>
        </p:nvGrpSpPr>
        <p:grpSpPr bwMode="auto">
          <a:xfrm>
            <a:off x="1033964" y="3307854"/>
            <a:ext cx="6600825" cy="685800"/>
            <a:chOff x="116" y="1508"/>
            <a:chExt cx="5544" cy="576"/>
          </a:xfrm>
        </p:grpSpPr>
        <p:sp>
          <p:nvSpPr>
            <p:cNvPr id="4124" name="Rectangle 32"/>
            <p:cNvSpPr>
              <a:spLocks noChangeArrowheads="1"/>
            </p:cNvSpPr>
            <p:nvPr/>
          </p:nvSpPr>
          <p:spPr bwMode="auto">
            <a:xfrm>
              <a:off x="116" y="1508"/>
              <a:ext cx="5544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350" b="1" i="1" dirty="0">
                <a:latin typeface="Georgia" panose="02040502050405020303" pitchFamily="18" charset="0"/>
              </a:endParaRPr>
            </a:p>
            <a:p>
              <a:pPr eaLnBrk="1" hangingPunct="1"/>
              <a:r>
                <a:rPr lang="ru-RU" altLang="ru-RU" b="1" i="1" dirty="0">
                  <a:latin typeface="Georgia" panose="02040502050405020303" pitchFamily="18" charset="0"/>
                </a:rPr>
                <a:t>       </a:t>
              </a:r>
              <a:r>
                <a:rPr lang="ru-RU" altLang="ru-RU" b="1" dirty="0">
                  <a:latin typeface="Times New Roman" panose="02020603050405020304" pitchFamily="18" charset="0"/>
                </a:rPr>
                <a:t>-5      -4      -3      -2      -1       0       1       2        3       4       5    </a:t>
              </a:r>
              <a:r>
                <a:rPr lang="ru-RU" altLang="ru-RU" b="1" i="1" dirty="0">
                  <a:latin typeface="Times New Roman" panose="02020603050405020304" pitchFamily="18" charset="0"/>
                </a:rPr>
                <a:t>х</a:t>
              </a:r>
              <a:endParaRPr lang="ru-RU" altLang="ru-RU" b="1" i="1" dirty="0">
                <a:latin typeface="Georgia" panose="02040502050405020303" pitchFamily="18" charset="0"/>
              </a:endParaRPr>
            </a:p>
          </p:txBody>
        </p:sp>
        <p:sp>
          <p:nvSpPr>
            <p:cNvPr id="4125" name="Line 33"/>
            <p:cNvSpPr>
              <a:spLocks noChangeShapeType="1"/>
            </p:cNvSpPr>
            <p:nvPr/>
          </p:nvSpPr>
          <p:spPr bwMode="auto">
            <a:xfrm>
              <a:off x="520" y="1768"/>
              <a:ext cx="4989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26" name="Line 34"/>
            <p:cNvSpPr>
              <a:spLocks noChangeShapeType="1"/>
            </p:cNvSpPr>
            <p:nvPr/>
          </p:nvSpPr>
          <p:spPr bwMode="auto">
            <a:xfrm>
              <a:off x="612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19" name="Line 35"/>
            <p:cNvSpPr>
              <a:spLocks noChangeShapeType="1"/>
            </p:cNvSpPr>
            <p:nvPr/>
          </p:nvSpPr>
          <p:spPr bwMode="auto">
            <a:xfrm>
              <a:off x="1066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28" name="Line 36"/>
            <p:cNvSpPr>
              <a:spLocks noChangeShapeType="1"/>
            </p:cNvSpPr>
            <p:nvPr/>
          </p:nvSpPr>
          <p:spPr bwMode="auto">
            <a:xfrm>
              <a:off x="1519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29" name="Line 37"/>
            <p:cNvSpPr>
              <a:spLocks noChangeShapeType="1"/>
            </p:cNvSpPr>
            <p:nvPr/>
          </p:nvSpPr>
          <p:spPr bwMode="auto">
            <a:xfrm>
              <a:off x="1973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30" name="Line 38"/>
            <p:cNvSpPr>
              <a:spLocks noChangeShapeType="1"/>
            </p:cNvSpPr>
            <p:nvPr/>
          </p:nvSpPr>
          <p:spPr bwMode="auto">
            <a:xfrm>
              <a:off x="2426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31" name="Line 39"/>
            <p:cNvSpPr>
              <a:spLocks noChangeShapeType="1"/>
            </p:cNvSpPr>
            <p:nvPr/>
          </p:nvSpPr>
          <p:spPr bwMode="auto">
            <a:xfrm>
              <a:off x="2880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32" name="Line 40"/>
            <p:cNvSpPr>
              <a:spLocks noChangeShapeType="1"/>
            </p:cNvSpPr>
            <p:nvPr/>
          </p:nvSpPr>
          <p:spPr bwMode="auto">
            <a:xfrm>
              <a:off x="3334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33" name="Line 41"/>
            <p:cNvSpPr>
              <a:spLocks noChangeShapeType="1"/>
            </p:cNvSpPr>
            <p:nvPr/>
          </p:nvSpPr>
          <p:spPr bwMode="auto">
            <a:xfrm>
              <a:off x="3787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34" name="Line 42"/>
            <p:cNvSpPr>
              <a:spLocks noChangeShapeType="1"/>
            </p:cNvSpPr>
            <p:nvPr/>
          </p:nvSpPr>
          <p:spPr bwMode="auto">
            <a:xfrm>
              <a:off x="4241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35" name="Line 43"/>
            <p:cNvSpPr>
              <a:spLocks noChangeShapeType="1"/>
            </p:cNvSpPr>
            <p:nvPr/>
          </p:nvSpPr>
          <p:spPr bwMode="auto">
            <a:xfrm>
              <a:off x="4694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36" name="Line 44"/>
            <p:cNvSpPr>
              <a:spLocks noChangeShapeType="1"/>
            </p:cNvSpPr>
            <p:nvPr/>
          </p:nvSpPr>
          <p:spPr bwMode="auto">
            <a:xfrm>
              <a:off x="5148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</p:grpSp>
      <p:sp>
        <p:nvSpPr>
          <p:cNvPr id="4102" name="Text Box 45"/>
          <p:cNvSpPr txBox="1">
            <a:spLocks noChangeArrowheads="1"/>
          </p:cNvSpPr>
          <p:nvPr/>
        </p:nvSpPr>
        <p:spPr bwMode="auto">
          <a:xfrm>
            <a:off x="1370410" y="2687241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350" b="1" i="1">
              <a:latin typeface="Georgia" panose="02040502050405020303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20952" y="811519"/>
            <a:ext cx="5373919" cy="24629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070747" y="779940"/>
            <a:ext cx="4731730" cy="2462997"/>
          </a:xfrm>
          <a:prstGeom prst="rect">
            <a:avLst/>
          </a:prstGeom>
        </p:spPr>
      </p:pic>
      <p:pic>
        <p:nvPicPr>
          <p:cNvPr id="37" name="Picture 2" descr="http://www.myasmir.ru/images/russia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853" y="2876442"/>
            <a:ext cx="295683" cy="221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upload.wikimedia.org/wikipedia/commons/thumb/d/dd/Compass_Rose_Russian_South.svg/1024px-Compass_Rose_Russian_South.sv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07" y="4351262"/>
            <a:ext cx="1742135" cy="174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4380" y="4229398"/>
            <a:ext cx="238125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6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4276" y="5412724"/>
            <a:ext cx="8183880" cy="14333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C00000"/>
                </a:solidFill>
                <a:latin typeface="Georgia" pitchFamily="18" charset="0"/>
              </a:rPr>
              <a:t>С какой стороны от нуля на координатной прямой будет </a:t>
            </a:r>
            <a:endParaRPr lang="ru-RU" sz="2000" b="1" dirty="0" smtClean="0">
              <a:solidFill>
                <a:srgbClr val="C00000"/>
              </a:solidFill>
              <a:latin typeface="Georgia" pitchFamily="18" charset="0"/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Georgia" pitchFamily="18" charset="0"/>
              </a:rPr>
              <a:t>«</a:t>
            </a:r>
            <a:r>
              <a:rPr lang="ru-RU" sz="2000" b="1" dirty="0">
                <a:solidFill>
                  <a:srgbClr val="C00000"/>
                </a:solidFill>
                <a:latin typeface="Georgia" pitchFamily="18" charset="0"/>
              </a:rPr>
              <a:t>минус и мороз», а с какой – «плюс и тепло»?</a:t>
            </a:r>
          </a:p>
          <a:p>
            <a:pPr algn="ctr"/>
            <a:endParaRPr lang="ru-RU" b="1" dirty="0">
              <a:solidFill>
                <a:srgbClr val="C00000"/>
              </a:solidFill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647755" y="1978291"/>
            <a:ext cx="7820024" cy="3137938"/>
            <a:chOff x="615628" y="916855"/>
            <a:chExt cx="7820024" cy="3458725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615628" y="916856"/>
              <a:ext cx="3990280" cy="3454400"/>
              <a:chOff x="615628" y="916856"/>
              <a:chExt cx="3990280" cy="3454400"/>
            </a:xfrm>
          </p:grpSpPr>
          <p:pic>
            <p:nvPicPr>
              <p:cNvPr id="3074" name="Picture 2" descr="C:\Users\Лилия\Desktop\winter_0078.jpg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3467" r="27556" b="2913"/>
              <a:stretch/>
            </p:blipFill>
            <p:spPr bwMode="auto">
              <a:xfrm>
                <a:off x="615628" y="916856"/>
                <a:ext cx="3990280" cy="34544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92095" y="3164229"/>
                <a:ext cx="756585" cy="11944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2" name="Группа 31"/>
            <p:cNvGrpSpPr/>
            <p:nvPr/>
          </p:nvGrpSpPr>
          <p:grpSpPr>
            <a:xfrm>
              <a:off x="4605908" y="916855"/>
              <a:ext cx="3829744" cy="3458725"/>
              <a:chOff x="4605908" y="916855"/>
              <a:chExt cx="3829744" cy="3458725"/>
            </a:xfrm>
          </p:grpSpPr>
          <p:pic>
            <p:nvPicPr>
              <p:cNvPr id="3075" name="Picture 3" descr="C:\Users\Лилия\Desktop\wallpaper_summer2009_04.jp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796"/>
              <a:stretch/>
            </p:blipFill>
            <p:spPr bwMode="auto">
              <a:xfrm>
                <a:off x="4605908" y="916855"/>
                <a:ext cx="3829744" cy="34587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77" name="Picture 5" descr="C:\Users\Лилия\Desktop\300px-Solnyshko_1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44008" y="916856"/>
                <a:ext cx="1112912" cy="11129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8" name="Прямоугольник 27"/>
          <p:cNvSpPr/>
          <p:nvPr/>
        </p:nvSpPr>
        <p:spPr bwMode="auto">
          <a:xfrm>
            <a:off x="4727373" y="3135643"/>
            <a:ext cx="561372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+</a:t>
            </a:r>
            <a:r>
              <a:rPr 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</a:t>
            </a:r>
            <a:endParaRPr lang="ru-RU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854983" y="3085977"/>
            <a:ext cx="7143750" cy="656680"/>
            <a:chOff x="854983" y="2285008"/>
            <a:chExt cx="7143750" cy="656680"/>
          </a:xfrm>
        </p:grpSpPr>
        <p:cxnSp>
          <p:nvCxnSpPr>
            <p:cNvPr id="9" name="Прямая со стрелкой 8"/>
            <p:cNvCxnSpPr/>
            <p:nvPr/>
          </p:nvCxnSpPr>
          <p:spPr bwMode="auto">
            <a:xfrm>
              <a:off x="854983" y="2789992"/>
              <a:ext cx="7143750" cy="1587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 bwMode="auto">
            <a:xfrm rot="5400000">
              <a:off x="4855483" y="2794754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 bwMode="auto">
            <a:xfrm rot="5400000">
              <a:off x="4483716" y="2789935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 bwMode="auto">
            <a:xfrm rot="5400000">
              <a:off x="4096299" y="2776998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 bwMode="auto">
            <a:xfrm rot="5400000">
              <a:off x="3733410" y="2772179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 bwMode="auto">
            <a:xfrm rot="5400000">
              <a:off x="3358464" y="2781057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 bwMode="auto">
            <a:xfrm rot="5400000">
              <a:off x="2968941" y="2776238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 bwMode="auto">
            <a:xfrm rot="5400000">
              <a:off x="2599280" y="2781057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 bwMode="auto">
            <a:xfrm rot="5400000">
              <a:off x="2227513" y="2785116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 bwMode="auto">
            <a:xfrm rot="5400000">
              <a:off x="1840510" y="2781057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 bwMode="auto">
            <a:xfrm rot="5400000">
              <a:off x="1477621" y="2776238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 bwMode="auto">
            <a:xfrm rot="5400000">
              <a:off x="1081326" y="2781057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 bwMode="auto">
            <a:xfrm rot="5400000">
              <a:off x="7484112" y="2798813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 bwMode="auto">
            <a:xfrm rot="5400000">
              <a:off x="7105573" y="2794754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 bwMode="auto">
            <a:xfrm rot="5400000">
              <a:off x="6724928" y="2798813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 bwMode="auto">
            <a:xfrm rot="5400000">
              <a:off x="6355681" y="2794754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 bwMode="auto">
            <a:xfrm rot="5400000">
              <a:off x="5983914" y="2798813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 bwMode="auto">
            <a:xfrm rot="5400000">
              <a:off x="5596497" y="2785876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 bwMode="auto">
            <a:xfrm rot="5400000">
              <a:off x="5224730" y="2798813"/>
              <a:ext cx="285750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9" name="Прямоугольник 28"/>
            <p:cNvSpPr/>
            <p:nvPr/>
          </p:nvSpPr>
          <p:spPr bwMode="auto">
            <a:xfrm>
              <a:off x="4462691" y="2285008"/>
              <a:ext cx="354584" cy="369332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0</a:t>
              </a:r>
              <a:endParaRPr lang="ru-RU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endParaRPr>
            </a:p>
          </p:txBody>
        </p:sp>
      </p:grpSp>
      <p:sp>
        <p:nvSpPr>
          <p:cNvPr id="30" name="Прямоугольник 29"/>
          <p:cNvSpPr/>
          <p:nvPr/>
        </p:nvSpPr>
        <p:spPr bwMode="auto">
          <a:xfrm>
            <a:off x="3968747" y="3135643"/>
            <a:ext cx="47160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</a:t>
            </a:r>
            <a:endParaRPr lang="ru-RU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66064" y="2632547"/>
            <a:ext cx="343395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Слева «минус» и мороз</a:t>
            </a:r>
            <a:endParaRPr lang="ru-RU" sz="2000" b="1" i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911056" y="2632686"/>
            <a:ext cx="351731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Справа «плюс» и тепло</a:t>
            </a:r>
            <a:endParaRPr lang="ru-RU" sz="20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953" y="562048"/>
            <a:ext cx="90948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ru-RU" b="1" dirty="0">
                <a:solidFill>
                  <a:srgbClr val="C00000"/>
                </a:solidFill>
                <a:latin typeface="Georgia" pitchFamily="18" charset="0"/>
              </a:rPr>
              <a:t>Может ли термометр служить моделью координатной прямой?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66064" y="1017366"/>
            <a:ext cx="68143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250"/>
              </a:spcBef>
              <a:buClr>
                <a:srgbClr val="F07F09"/>
              </a:buClr>
              <a:buSzPct val="80000"/>
            </a:pPr>
            <a:r>
              <a:rPr lang="ru-RU" sz="2000" b="1" dirty="0">
                <a:solidFill>
                  <a:srgbClr val="C00000"/>
                </a:solidFill>
                <a:latin typeface="Georgia" pitchFamily="18" charset="0"/>
              </a:rPr>
              <a:t>Как термометр </a:t>
            </a:r>
            <a:r>
              <a:rPr lang="ru-RU" sz="2000" b="1" dirty="0" smtClean="0">
                <a:solidFill>
                  <a:srgbClr val="C00000"/>
                </a:solidFill>
                <a:latin typeface="Georgia" pitchFamily="18" charset="0"/>
              </a:rPr>
              <a:t>нужно </a:t>
            </a:r>
            <a:r>
              <a:rPr lang="ru-RU" sz="2000" b="1" dirty="0">
                <a:solidFill>
                  <a:srgbClr val="C00000"/>
                </a:solidFill>
                <a:latin typeface="Georgia" pitchFamily="18" charset="0"/>
              </a:rPr>
              <a:t>расположить?</a:t>
            </a:r>
          </a:p>
        </p:txBody>
      </p:sp>
      <p:pic>
        <p:nvPicPr>
          <p:cNvPr id="38" name="Picture 2" descr="Картинки &quot;Незнайка и его друзья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05" y="3589144"/>
            <a:ext cx="947641" cy="151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jlipeiton - альбом &quot;ОТРИСОВКИ НЕЗНАЙКА (АВТОР ЕЛКА)&quot; на Яндекс.Фотках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843" y="3589144"/>
            <a:ext cx="720838" cy="1489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400000">
            <a:off x="4391171" y="-838750"/>
            <a:ext cx="482286" cy="526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35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8" grpId="0"/>
      <p:bldP spid="30" grpId="0"/>
      <p:bldP spid="4" grpId="0"/>
      <p:bldP spid="33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48929" y="344130"/>
            <a:ext cx="7826477" cy="1048904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700" i="1" dirty="0" smtClean="0">
                <a:solidFill>
                  <a:srgbClr val="E70303"/>
                </a:solidFill>
                <a:latin typeface="Georgia" panose="02040502050405020303" pitchFamily="18" charset="0"/>
              </a:rPr>
              <a:t>Выполните </a:t>
            </a:r>
            <a:r>
              <a:rPr lang="ru-RU" altLang="ru-RU" sz="2700" i="1" dirty="0">
                <a:solidFill>
                  <a:srgbClr val="E70303"/>
                </a:solidFill>
                <a:latin typeface="Georgia" panose="02040502050405020303" pitchFamily="18" charset="0"/>
              </a:rPr>
              <a:t>сложение с помощью  координатной  </a:t>
            </a:r>
            <a:r>
              <a:rPr lang="ru-RU" altLang="ru-RU" sz="2700" i="1" dirty="0" smtClean="0">
                <a:solidFill>
                  <a:srgbClr val="E70303"/>
                </a:solidFill>
                <a:latin typeface="Georgia" panose="02040502050405020303" pitchFamily="18" charset="0"/>
              </a:rPr>
              <a:t>прямой</a:t>
            </a:r>
            <a:r>
              <a:rPr lang="ru-RU" altLang="ru-RU" sz="2700" i="1" dirty="0">
                <a:solidFill>
                  <a:srgbClr val="E70303"/>
                </a:solidFill>
                <a:latin typeface="Georgia" panose="02040502050405020303" pitchFamily="18" charset="0"/>
              </a:rPr>
              <a:t>.</a:t>
            </a:r>
            <a:endParaRPr lang="ru-RU" altLang="ru-RU" sz="2700" i="1" dirty="0">
              <a:latin typeface="Georgia" panose="02040502050405020303" pitchFamily="18" charset="0"/>
            </a:endParaRPr>
          </a:p>
        </p:txBody>
      </p:sp>
      <p:grpSp>
        <p:nvGrpSpPr>
          <p:cNvPr id="4127" name="Group 31"/>
          <p:cNvGrpSpPr>
            <a:grpSpLocks/>
          </p:cNvGrpSpPr>
          <p:nvPr/>
        </p:nvGrpSpPr>
        <p:grpSpPr bwMode="auto">
          <a:xfrm>
            <a:off x="1655565" y="3326902"/>
            <a:ext cx="6426994" cy="685800"/>
            <a:chOff x="158" y="1480"/>
            <a:chExt cx="5398" cy="576"/>
          </a:xfrm>
        </p:grpSpPr>
        <p:sp>
          <p:nvSpPr>
            <p:cNvPr id="4124" name="Rectangle 32"/>
            <p:cNvSpPr>
              <a:spLocks noChangeArrowheads="1"/>
            </p:cNvSpPr>
            <p:nvPr/>
          </p:nvSpPr>
          <p:spPr bwMode="auto">
            <a:xfrm>
              <a:off x="158" y="1480"/>
              <a:ext cx="5398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350" b="1" i="1">
                <a:latin typeface="Georgia" panose="02040502050405020303" pitchFamily="18" charset="0"/>
              </a:endParaRPr>
            </a:p>
            <a:p>
              <a:pPr eaLnBrk="1" hangingPunct="1"/>
              <a:r>
                <a:rPr lang="ru-RU" altLang="ru-RU" b="1" i="1">
                  <a:latin typeface="Georgia" panose="02040502050405020303" pitchFamily="18" charset="0"/>
                </a:rPr>
                <a:t>       </a:t>
              </a:r>
              <a:r>
                <a:rPr lang="ru-RU" altLang="ru-RU" b="1">
                  <a:latin typeface="Times New Roman" panose="02020603050405020304" pitchFamily="18" charset="0"/>
                </a:rPr>
                <a:t>-5      -4      -3      -2      -1       0       1       2        3       4       5    </a:t>
              </a:r>
              <a:r>
                <a:rPr lang="ru-RU" altLang="ru-RU" b="1" i="1">
                  <a:latin typeface="Times New Roman" panose="02020603050405020304" pitchFamily="18" charset="0"/>
                </a:rPr>
                <a:t>х</a:t>
              </a:r>
              <a:endParaRPr lang="ru-RU" altLang="ru-RU" b="1" i="1">
                <a:latin typeface="Georgia" panose="02040502050405020303" pitchFamily="18" charset="0"/>
              </a:endParaRPr>
            </a:p>
          </p:txBody>
        </p:sp>
        <p:sp>
          <p:nvSpPr>
            <p:cNvPr id="4125" name="Line 33"/>
            <p:cNvSpPr>
              <a:spLocks noChangeShapeType="1"/>
            </p:cNvSpPr>
            <p:nvPr/>
          </p:nvSpPr>
          <p:spPr bwMode="auto">
            <a:xfrm>
              <a:off x="431" y="1752"/>
              <a:ext cx="4989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26" name="Line 34"/>
            <p:cNvSpPr>
              <a:spLocks noChangeShapeType="1"/>
            </p:cNvSpPr>
            <p:nvPr/>
          </p:nvSpPr>
          <p:spPr bwMode="auto">
            <a:xfrm>
              <a:off x="612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19" name="Line 35"/>
            <p:cNvSpPr>
              <a:spLocks noChangeShapeType="1"/>
            </p:cNvSpPr>
            <p:nvPr/>
          </p:nvSpPr>
          <p:spPr bwMode="auto">
            <a:xfrm>
              <a:off x="1066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28" name="Line 36"/>
            <p:cNvSpPr>
              <a:spLocks noChangeShapeType="1"/>
            </p:cNvSpPr>
            <p:nvPr/>
          </p:nvSpPr>
          <p:spPr bwMode="auto">
            <a:xfrm>
              <a:off x="1519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29" name="Line 37"/>
            <p:cNvSpPr>
              <a:spLocks noChangeShapeType="1"/>
            </p:cNvSpPr>
            <p:nvPr/>
          </p:nvSpPr>
          <p:spPr bwMode="auto">
            <a:xfrm>
              <a:off x="1973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30" name="Line 38"/>
            <p:cNvSpPr>
              <a:spLocks noChangeShapeType="1"/>
            </p:cNvSpPr>
            <p:nvPr/>
          </p:nvSpPr>
          <p:spPr bwMode="auto">
            <a:xfrm>
              <a:off x="2426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31" name="Line 39"/>
            <p:cNvSpPr>
              <a:spLocks noChangeShapeType="1"/>
            </p:cNvSpPr>
            <p:nvPr/>
          </p:nvSpPr>
          <p:spPr bwMode="auto">
            <a:xfrm>
              <a:off x="2880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32" name="Line 40"/>
            <p:cNvSpPr>
              <a:spLocks noChangeShapeType="1"/>
            </p:cNvSpPr>
            <p:nvPr/>
          </p:nvSpPr>
          <p:spPr bwMode="auto">
            <a:xfrm>
              <a:off x="3334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33" name="Line 41"/>
            <p:cNvSpPr>
              <a:spLocks noChangeShapeType="1"/>
            </p:cNvSpPr>
            <p:nvPr/>
          </p:nvSpPr>
          <p:spPr bwMode="auto">
            <a:xfrm>
              <a:off x="3787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34" name="Line 42"/>
            <p:cNvSpPr>
              <a:spLocks noChangeShapeType="1"/>
            </p:cNvSpPr>
            <p:nvPr/>
          </p:nvSpPr>
          <p:spPr bwMode="auto">
            <a:xfrm>
              <a:off x="4241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35" name="Line 43"/>
            <p:cNvSpPr>
              <a:spLocks noChangeShapeType="1"/>
            </p:cNvSpPr>
            <p:nvPr/>
          </p:nvSpPr>
          <p:spPr bwMode="auto">
            <a:xfrm>
              <a:off x="4694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36" name="Line 44"/>
            <p:cNvSpPr>
              <a:spLocks noChangeShapeType="1"/>
            </p:cNvSpPr>
            <p:nvPr/>
          </p:nvSpPr>
          <p:spPr bwMode="auto">
            <a:xfrm>
              <a:off x="5148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</p:grpSp>
      <p:sp>
        <p:nvSpPr>
          <p:cNvPr id="4102" name="Text Box 45"/>
          <p:cNvSpPr txBox="1">
            <a:spLocks noChangeArrowheads="1"/>
          </p:cNvSpPr>
          <p:nvPr/>
        </p:nvSpPr>
        <p:spPr bwMode="auto">
          <a:xfrm>
            <a:off x="1370410" y="2687241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350" b="1" i="1">
              <a:latin typeface="Georgia" panose="02040502050405020303" pitchFamily="18" charset="0"/>
            </a:endParaRPr>
          </a:p>
        </p:txBody>
      </p:sp>
      <p:sp>
        <p:nvSpPr>
          <p:cNvPr id="4143" name="Oval 47"/>
          <p:cNvSpPr>
            <a:spLocks noChangeArrowheads="1"/>
          </p:cNvSpPr>
          <p:nvPr/>
        </p:nvSpPr>
        <p:spPr bwMode="auto">
          <a:xfrm>
            <a:off x="2150868" y="3591358"/>
            <a:ext cx="107156" cy="9167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350"/>
          </a:p>
        </p:txBody>
      </p:sp>
      <p:sp>
        <p:nvSpPr>
          <p:cNvPr id="4144" name="Text Box 48"/>
          <p:cNvSpPr txBox="1">
            <a:spLocks noChangeArrowheads="1"/>
          </p:cNvSpPr>
          <p:nvPr/>
        </p:nvSpPr>
        <p:spPr bwMode="auto">
          <a:xfrm>
            <a:off x="2041491" y="3180485"/>
            <a:ext cx="364202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100" b="1" i="1" dirty="0">
                <a:latin typeface="Times New Roman" panose="02020603050405020304" pitchFamily="18" charset="0"/>
              </a:rPr>
              <a:t>А</a:t>
            </a:r>
          </a:p>
        </p:txBody>
      </p:sp>
      <p:sp>
        <p:nvSpPr>
          <p:cNvPr id="4145" name="Text Box 49"/>
          <p:cNvSpPr txBox="1">
            <a:spLocks noChangeArrowheads="1"/>
          </p:cNvSpPr>
          <p:nvPr/>
        </p:nvSpPr>
        <p:spPr bwMode="auto">
          <a:xfrm>
            <a:off x="3795986" y="4467834"/>
            <a:ext cx="15600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latin typeface="Times New Roman" panose="02020603050405020304" pitchFamily="18" charset="0"/>
              </a:rPr>
              <a:t>-5 + 7 = …</a:t>
            </a:r>
          </a:p>
        </p:txBody>
      </p:sp>
      <p:sp>
        <p:nvSpPr>
          <p:cNvPr id="4146" name="Text Box 50"/>
          <p:cNvSpPr txBox="1">
            <a:spLocks noChangeArrowheads="1"/>
          </p:cNvSpPr>
          <p:nvPr/>
        </p:nvSpPr>
        <p:spPr bwMode="auto">
          <a:xfrm>
            <a:off x="5794242" y="3209478"/>
            <a:ext cx="364202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100" b="1" i="1" dirty="0">
                <a:latin typeface="Times New Roman" panose="02020603050405020304" pitchFamily="18" charset="0"/>
              </a:rPr>
              <a:t>В</a:t>
            </a:r>
          </a:p>
        </p:txBody>
      </p:sp>
      <p:sp>
        <p:nvSpPr>
          <p:cNvPr id="4160" name="Oval 64"/>
          <p:cNvSpPr>
            <a:spLocks noChangeArrowheads="1"/>
          </p:cNvSpPr>
          <p:nvPr/>
        </p:nvSpPr>
        <p:spPr bwMode="auto">
          <a:xfrm>
            <a:off x="2150868" y="3571257"/>
            <a:ext cx="107156" cy="9167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350"/>
          </a:p>
        </p:txBody>
      </p:sp>
      <p:sp>
        <p:nvSpPr>
          <p:cNvPr id="4164" name="Oval 68"/>
          <p:cNvSpPr>
            <a:spLocks noChangeArrowheads="1"/>
          </p:cNvSpPr>
          <p:nvPr/>
        </p:nvSpPr>
        <p:spPr bwMode="auto">
          <a:xfrm>
            <a:off x="4896446" y="4460393"/>
            <a:ext cx="486966" cy="469106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FF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latin typeface="Times New Roman" panose="02020603050405020304" pitchFamily="18" charset="0"/>
              </a:rPr>
              <a:t>2</a:t>
            </a:r>
          </a:p>
        </p:txBody>
      </p:sp>
      <p:pic>
        <p:nvPicPr>
          <p:cNvPr id="1030" name="Picture 6" descr="Дневник hasmikkirakosyan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198" y="2099752"/>
            <a:ext cx="972226" cy="122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трелка вправо 20"/>
          <p:cNvSpPr/>
          <p:nvPr/>
        </p:nvSpPr>
        <p:spPr>
          <a:xfrm>
            <a:off x="2196109" y="1778441"/>
            <a:ext cx="3780234" cy="26654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215621" y="1389893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+</a:t>
            </a:r>
            <a:r>
              <a:rPr lang="ru-RU" sz="2400" dirty="0" smtClean="0">
                <a:solidFill>
                  <a:schemeClr val="tx2"/>
                </a:solidFill>
              </a:rPr>
              <a:t>7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158444" y="1510458"/>
            <a:ext cx="946093" cy="76944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+∞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75" name="Picture 4" descr="jlipeiton - альбом &quot;ОТРИСОВКИ НЕЗНАЙКА (АВТОР ЕЛКА)&quot; на Яндекс.Фотка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651" y="4301345"/>
            <a:ext cx="985314" cy="2035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Картинки &quot;Незнайка и его друзья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587" y="4255995"/>
            <a:ext cx="1255154" cy="2005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509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07407E-6 L 0.41268 -0.0006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4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25" y="-4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7 L 0.10851 -0.01574 C 0.13125 -0.01921 0.16528 -0.02106 0.2007 -0.02106 C 0.24132 -0.02106 0.27361 -0.01921 0.29636 -0.01574 L 0.40504 -3.7037E-7 " pathEditMode="relative" rAng="0" ptsTypes="AAAAA">
                                      <p:cBhvr>
                                        <p:cTn id="4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43" y="-1065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43" grpId="0" animBg="1"/>
      <p:bldP spid="4143" grpId="1" animBg="1"/>
      <p:bldP spid="4144" grpId="0"/>
      <p:bldP spid="4145" grpId="0"/>
      <p:bldP spid="4146" grpId="0"/>
      <p:bldP spid="4160" grpId="0" animBg="1"/>
      <p:bldP spid="4164" grpId="0" animBg="1"/>
      <p:bldP spid="21" grpId="0" animBg="1"/>
      <p:bldP spid="22" grpId="0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41323" y="336140"/>
            <a:ext cx="6858000" cy="8572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700" i="1" dirty="0" smtClean="0">
                <a:solidFill>
                  <a:srgbClr val="E70303"/>
                </a:solidFill>
                <a:latin typeface="Georgia" panose="02040502050405020303" pitchFamily="18" charset="0"/>
              </a:rPr>
              <a:t> Выполните </a:t>
            </a:r>
            <a:r>
              <a:rPr lang="ru-RU" altLang="ru-RU" sz="2700" i="1" dirty="0">
                <a:solidFill>
                  <a:srgbClr val="E70303"/>
                </a:solidFill>
                <a:latin typeface="Georgia" panose="02040502050405020303" pitchFamily="18" charset="0"/>
              </a:rPr>
              <a:t>сложение с помощью  координатной  </a:t>
            </a:r>
            <a:r>
              <a:rPr lang="ru-RU" altLang="ru-RU" sz="2700" i="1" dirty="0" smtClean="0">
                <a:solidFill>
                  <a:srgbClr val="E70303"/>
                </a:solidFill>
                <a:latin typeface="Georgia" panose="02040502050405020303" pitchFamily="18" charset="0"/>
              </a:rPr>
              <a:t>прямой</a:t>
            </a:r>
            <a:r>
              <a:rPr lang="ru-RU" altLang="ru-RU" sz="2700" i="1" dirty="0">
                <a:solidFill>
                  <a:srgbClr val="E70303"/>
                </a:solidFill>
                <a:latin typeface="Georgia" panose="02040502050405020303" pitchFamily="18" charset="0"/>
              </a:rPr>
              <a:t>.</a:t>
            </a:r>
            <a:endParaRPr lang="ru-RU" altLang="ru-RU" sz="2700" i="1" dirty="0">
              <a:latin typeface="Georgia" panose="02040502050405020303" pitchFamily="18" charset="0"/>
            </a:endParaRPr>
          </a:p>
        </p:txBody>
      </p:sp>
      <p:grpSp>
        <p:nvGrpSpPr>
          <p:cNvPr id="4099" name="Group 3"/>
          <p:cNvGrpSpPr>
            <a:grpSpLocks/>
          </p:cNvGrpSpPr>
          <p:nvPr/>
        </p:nvGrpSpPr>
        <p:grpSpPr bwMode="auto">
          <a:xfrm>
            <a:off x="1554343" y="3586831"/>
            <a:ext cx="6426994" cy="685800"/>
            <a:chOff x="158" y="1480"/>
            <a:chExt cx="5398" cy="576"/>
          </a:xfrm>
        </p:grpSpPr>
        <p:sp>
          <p:nvSpPr>
            <p:cNvPr id="2" name="Rectangle 4"/>
            <p:cNvSpPr>
              <a:spLocks noChangeArrowheads="1"/>
            </p:cNvSpPr>
            <p:nvPr/>
          </p:nvSpPr>
          <p:spPr bwMode="auto">
            <a:xfrm>
              <a:off x="158" y="1480"/>
              <a:ext cx="5398" cy="57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350" b="1" i="1">
                <a:latin typeface="Georgia" panose="02040502050405020303" pitchFamily="18" charset="0"/>
              </a:endParaRPr>
            </a:p>
            <a:p>
              <a:pPr eaLnBrk="1" hangingPunct="1"/>
              <a:r>
                <a:rPr lang="ru-RU" altLang="ru-RU" b="1" i="1">
                  <a:latin typeface="Georgia" panose="02040502050405020303" pitchFamily="18" charset="0"/>
                </a:rPr>
                <a:t>       </a:t>
              </a:r>
              <a:r>
                <a:rPr lang="ru-RU" altLang="ru-RU" b="1">
                  <a:latin typeface="Times New Roman" panose="02020603050405020304" pitchFamily="18" charset="0"/>
                </a:rPr>
                <a:t>-5      -4      -3      -2      -1       0       1       2        3       4       5    </a:t>
              </a:r>
              <a:r>
                <a:rPr lang="ru-RU" altLang="ru-RU" b="1" i="1">
                  <a:latin typeface="Times New Roman" panose="02020603050405020304" pitchFamily="18" charset="0"/>
                </a:rPr>
                <a:t>х</a:t>
              </a:r>
              <a:endParaRPr lang="ru-RU" altLang="ru-RU" b="1" i="1">
                <a:latin typeface="Georgia" panose="02040502050405020303" pitchFamily="18" charset="0"/>
              </a:endParaRPr>
            </a:p>
          </p:txBody>
        </p:sp>
        <p:sp>
          <p:nvSpPr>
            <p:cNvPr id="3" name="Line 5"/>
            <p:cNvSpPr>
              <a:spLocks noChangeShapeType="1"/>
            </p:cNvSpPr>
            <p:nvPr/>
          </p:nvSpPr>
          <p:spPr bwMode="auto">
            <a:xfrm>
              <a:off x="431" y="1752"/>
              <a:ext cx="4989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612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53" name="Line 7"/>
            <p:cNvSpPr>
              <a:spLocks noChangeShapeType="1"/>
            </p:cNvSpPr>
            <p:nvPr/>
          </p:nvSpPr>
          <p:spPr bwMode="auto">
            <a:xfrm>
              <a:off x="1066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5" name="Line 8"/>
            <p:cNvSpPr>
              <a:spLocks noChangeShapeType="1"/>
            </p:cNvSpPr>
            <p:nvPr/>
          </p:nvSpPr>
          <p:spPr bwMode="auto">
            <a:xfrm>
              <a:off x="1519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6" name="Line 9"/>
            <p:cNvSpPr>
              <a:spLocks noChangeShapeType="1"/>
            </p:cNvSpPr>
            <p:nvPr/>
          </p:nvSpPr>
          <p:spPr bwMode="auto">
            <a:xfrm>
              <a:off x="1973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7" name="Line 10"/>
            <p:cNvSpPr>
              <a:spLocks noChangeShapeType="1"/>
            </p:cNvSpPr>
            <p:nvPr/>
          </p:nvSpPr>
          <p:spPr bwMode="auto">
            <a:xfrm>
              <a:off x="2426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8" name="Line 11"/>
            <p:cNvSpPr>
              <a:spLocks noChangeShapeType="1"/>
            </p:cNvSpPr>
            <p:nvPr/>
          </p:nvSpPr>
          <p:spPr bwMode="auto">
            <a:xfrm>
              <a:off x="2880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9" name="Line 12"/>
            <p:cNvSpPr>
              <a:spLocks noChangeShapeType="1"/>
            </p:cNvSpPr>
            <p:nvPr/>
          </p:nvSpPr>
          <p:spPr bwMode="auto">
            <a:xfrm>
              <a:off x="3334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59" name="Line 13"/>
            <p:cNvSpPr>
              <a:spLocks noChangeShapeType="1"/>
            </p:cNvSpPr>
            <p:nvPr/>
          </p:nvSpPr>
          <p:spPr bwMode="auto">
            <a:xfrm>
              <a:off x="3787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10" name="Line 14"/>
            <p:cNvSpPr>
              <a:spLocks noChangeShapeType="1"/>
            </p:cNvSpPr>
            <p:nvPr/>
          </p:nvSpPr>
          <p:spPr bwMode="auto">
            <a:xfrm>
              <a:off x="4241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11" name="Line 15"/>
            <p:cNvSpPr>
              <a:spLocks noChangeShapeType="1"/>
            </p:cNvSpPr>
            <p:nvPr/>
          </p:nvSpPr>
          <p:spPr bwMode="auto">
            <a:xfrm>
              <a:off x="4694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  <p:sp>
          <p:nvSpPr>
            <p:cNvPr id="4162" name="Line 16"/>
            <p:cNvSpPr>
              <a:spLocks noChangeShapeType="1"/>
            </p:cNvSpPr>
            <p:nvPr/>
          </p:nvSpPr>
          <p:spPr bwMode="auto">
            <a:xfrm>
              <a:off x="5148" y="1706"/>
              <a:ext cx="0" cy="9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350"/>
            </a:p>
          </p:txBody>
        </p:sp>
      </p:grpSp>
      <p:sp>
        <p:nvSpPr>
          <p:cNvPr id="4149" name="Oval 53"/>
          <p:cNvSpPr>
            <a:spLocks noChangeArrowheads="1"/>
          </p:cNvSpPr>
          <p:nvPr/>
        </p:nvSpPr>
        <p:spPr bwMode="auto">
          <a:xfrm>
            <a:off x="6354367" y="3820759"/>
            <a:ext cx="107156" cy="9167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350"/>
          </a:p>
        </p:txBody>
      </p:sp>
      <p:sp>
        <p:nvSpPr>
          <p:cNvPr id="4150" name="Text Box 54"/>
          <p:cNvSpPr txBox="1">
            <a:spLocks noChangeArrowheads="1"/>
          </p:cNvSpPr>
          <p:nvPr/>
        </p:nvSpPr>
        <p:spPr bwMode="auto">
          <a:xfrm>
            <a:off x="6225844" y="3464846"/>
            <a:ext cx="364202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100" b="1" i="1" dirty="0">
                <a:latin typeface="Times New Roman" panose="02020603050405020304" pitchFamily="18" charset="0"/>
              </a:rPr>
              <a:t>С</a:t>
            </a:r>
          </a:p>
        </p:txBody>
      </p:sp>
      <p:sp>
        <p:nvSpPr>
          <p:cNvPr id="4151" name="Text Box 55"/>
          <p:cNvSpPr txBox="1">
            <a:spLocks noChangeArrowheads="1"/>
          </p:cNvSpPr>
          <p:nvPr/>
        </p:nvSpPr>
        <p:spPr bwMode="auto">
          <a:xfrm>
            <a:off x="3025303" y="3485812"/>
            <a:ext cx="378630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 sz="2100" b="1" i="1" dirty="0">
                <a:latin typeface="Times New Roman" panose="02020603050405020304" pitchFamily="18" charset="0"/>
              </a:rPr>
              <a:t>D</a:t>
            </a:r>
            <a:endParaRPr lang="ru-RU" altLang="ru-RU" sz="2100" b="1" i="1" dirty="0">
              <a:latin typeface="Times New Roman" panose="02020603050405020304" pitchFamily="18" charset="0"/>
            </a:endParaRPr>
          </a:p>
        </p:txBody>
      </p:sp>
      <p:sp>
        <p:nvSpPr>
          <p:cNvPr id="4152" name="Text Box 56"/>
          <p:cNvSpPr txBox="1">
            <a:spLocks noChangeArrowheads="1"/>
          </p:cNvSpPr>
          <p:nvPr/>
        </p:nvSpPr>
        <p:spPr bwMode="auto">
          <a:xfrm>
            <a:off x="3787709" y="4843010"/>
            <a:ext cx="176522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latin typeface="Times New Roman" panose="02020603050405020304" pitchFamily="18" charset="0"/>
              </a:rPr>
              <a:t>3 + (-6) = …</a:t>
            </a:r>
          </a:p>
        </p:txBody>
      </p:sp>
      <p:sp>
        <p:nvSpPr>
          <p:cNvPr id="4161" name="Oval 65"/>
          <p:cNvSpPr>
            <a:spLocks noChangeArrowheads="1"/>
          </p:cNvSpPr>
          <p:nvPr/>
        </p:nvSpPr>
        <p:spPr bwMode="auto">
          <a:xfrm>
            <a:off x="6354367" y="3838053"/>
            <a:ext cx="107156" cy="9167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350"/>
          </a:p>
        </p:txBody>
      </p:sp>
      <p:sp>
        <p:nvSpPr>
          <p:cNvPr id="4165" name="Oval 69"/>
          <p:cNvSpPr>
            <a:spLocks noChangeArrowheads="1"/>
          </p:cNvSpPr>
          <p:nvPr/>
        </p:nvSpPr>
        <p:spPr bwMode="auto">
          <a:xfrm>
            <a:off x="5111949" y="4835569"/>
            <a:ext cx="486965" cy="469106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FF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latin typeface="Times New Roman" panose="02020603050405020304" pitchFamily="18" charset="0"/>
              </a:rPr>
              <a:t>-3</a:t>
            </a:r>
          </a:p>
        </p:txBody>
      </p:sp>
      <p:pic>
        <p:nvPicPr>
          <p:cNvPr id="2050" name="Picture 2" descr="Дневник hasmikkirakosyan :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877" y="2459137"/>
            <a:ext cx="916141" cy="115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" name="Стрелка вправо 67"/>
          <p:cNvSpPr/>
          <p:nvPr/>
        </p:nvSpPr>
        <p:spPr>
          <a:xfrm flipH="1">
            <a:off x="3303639" y="1840127"/>
            <a:ext cx="3124481" cy="26654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/>
          <p:cNvSpPr txBox="1"/>
          <p:nvPr/>
        </p:nvSpPr>
        <p:spPr>
          <a:xfrm>
            <a:off x="2182048" y="1588677"/>
            <a:ext cx="838691" cy="769441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chemeClr val="tx2"/>
                </a:solidFill>
              </a:rPr>
              <a:t>-</a:t>
            </a:r>
            <a:r>
              <a:rPr lang="ru-RU" sz="4400" dirty="0" smtClean="0">
                <a:solidFill>
                  <a:schemeClr val="tx2"/>
                </a:solidFill>
              </a:rPr>
              <a:t>∞</a:t>
            </a:r>
            <a:endParaRPr lang="ru-RU" sz="4400" dirty="0">
              <a:solidFill>
                <a:schemeClr val="tx2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215621" y="1389893"/>
            <a:ext cx="434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-</a:t>
            </a:r>
            <a:r>
              <a:rPr lang="ru-RU" sz="2400" dirty="0" smtClean="0">
                <a:solidFill>
                  <a:srgbClr val="FF0000"/>
                </a:solidFill>
              </a:rPr>
              <a:t>6</a:t>
            </a:r>
            <a:endParaRPr lang="ru-RU" sz="2400" dirty="0">
              <a:solidFill>
                <a:schemeClr val="tx2"/>
              </a:solidFill>
            </a:endParaRPr>
          </a:p>
        </p:txBody>
      </p:sp>
      <p:pic>
        <p:nvPicPr>
          <p:cNvPr id="71" name="Picture 4" descr="jlipeiton - альбом &quot;ОТРИСОВКИ НЕЗНАЙКА (АВТОР ЕЛКА)&quot; на Яндекс.Фотка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005" y="4394615"/>
            <a:ext cx="1036854" cy="214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Картинки &quot;Незнайка и его друзья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926" y="4263260"/>
            <a:ext cx="1355813" cy="2165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764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85185E-6 L -0.35138 0.003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4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69" y="18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0718 L -0.09757 -0.01088 C -0.11806 -0.01481 -0.14861 -0.01666 -0.18039 -0.01666 C -0.21667 -0.01666 -0.24566 -0.01481 -0.26615 -0.01088 L -0.36337 0.00718 " pathEditMode="relative" rAng="0" ptsTypes="AAAAA">
                                      <p:cBhvr>
                                        <p:cTn id="4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77" y="-120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49" grpId="0" animBg="1"/>
      <p:bldP spid="4149" grpId="1" animBg="1"/>
      <p:bldP spid="4150" grpId="0"/>
      <p:bldP spid="4151" grpId="0"/>
      <p:bldP spid="4152" grpId="0"/>
      <p:bldP spid="4161" grpId="0" animBg="1"/>
      <p:bldP spid="4165" grpId="0" animBg="1"/>
      <p:bldP spid="68" grpId="0" animBg="1"/>
      <p:bldP spid="69" grpId="0" animBg="1"/>
      <p:bldP spid="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1699200" y="351685"/>
            <a:ext cx="7072362" cy="442674"/>
          </a:xfrm>
          <a:prstGeom prst="wedgeRoundRectCallout">
            <a:avLst>
              <a:gd name="adj1" fmla="val -37160"/>
              <a:gd name="adj2" fmla="val 103039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Постараемся  по ситуации построить пример 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 bwMode="auto">
          <a:xfrm>
            <a:off x="996950" y="3598566"/>
            <a:ext cx="7143750" cy="1587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 bwMode="auto">
          <a:xfrm rot="5400000">
            <a:off x="4997450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 bwMode="auto">
          <a:xfrm>
            <a:off x="6083084" y="3720874"/>
            <a:ext cx="38343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A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 bwMode="auto">
          <a:xfrm rot="5400000">
            <a:off x="4625683" y="3598509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 bwMode="auto">
          <a:xfrm rot="5400000">
            <a:off x="4238266" y="358557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 bwMode="auto">
          <a:xfrm rot="5400000">
            <a:off x="3875377" y="3580753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 bwMode="auto">
          <a:xfrm rot="5400000">
            <a:off x="3500431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 bwMode="auto">
          <a:xfrm rot="5400000">
            <a:off x="3110908" y="358481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 bwMode="auto">
          <a:xfrm rot="5400000">
            <a:off x="2741247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 bwMode="auto">
          <a:xfrm rot="5400000">
            <a:off x="2369480" y="3593690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 bwMode="auto">
          <a:xfrm rot="5400000">
            <a:off x="1982477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 bwMode="auto">
          <a:xfrm rot="5400000">
            <a:off x="1619588" y="358481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 bwMode="auto">
          <a:xfrm rot="5400000">
            <a:off x="1223293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 rot="5400000">
            <a:off x="7626079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 bwMode="auto">
          <a:xfrm rot="5400000">
            <a:off x="7247540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 bwMode="auto">
          <a:xfrm rot="5400000">
            <a:off x="6866895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 bwMode="auto">
          <a:xfrm rot="5400000">
            <a:off x="6497648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 bwMode="auto">
          <a:xfrm rot="5400000">
            <a:off x="6125881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 bwMode="auto">
          <a:xfrm rot="5400000">
            <a:off x="5738464" y="3594450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 bwMode="auto">
          <a:xfrm rot="5400000">
            <a:off x="5366697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 bwMode="auto">
          <a:xfrm>
            <a:off x="4214810" y="3062518"/>
            <a:ext cx="35458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</a:t>
            </a:r>
            <a:endParaRPr lang="ru-RU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3857620" y="3071810"/>
            <a:ext cx="35458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0</a:t>
            </a:r>
            <a:endParaRPr lang="ru-RU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42" name="Picture 44" descr="http://www.gifanimation.ru/images/ludi_new/MANWALK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1707199"/>
            <a:ext cx="642942" cy="1522068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 bwMode="auto">
          <a:xfrm>
            <a:off x="7595771" y="3709988"/>
            <a:ext cx="38023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14" name="Овал 13"/>
          <p:cNvSpPr/>
          <p:nvPr/>
        </p:nvSpPr>
        <p:spPr bwMode="auto">
          <a:xfrm flipH="1" flipV="1">
            <a:off x="7710508" y="3500438"/>
            <a:ext cx="136754" cy="170770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8" name="Овал 47"/>
          <p:cNvSpPr/>
          <p:nvPr/>
        </p:nvSpPr>
        <p:spPr bwMode="auto">
          <a:xfrm flipH="1" flipV="1">
            <a:off x="4697120" y="3500438"/>
            <a:ext cx="136754" cy="170770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" name="Выгнутая вверх стрелка 48"/>
          <p:cNvSpPr/>
          <p:nvPr/>
        </p:nvSpPr>
        <p:spPr>
          <a:xfrm>
            <a:off x="6286512" y="2928934"/>
            <a:ext cx="1571636" cy="428628"/>
          </a:xfrm>
          <a:prstGeom prst="curved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6826060" y="2571744"/>
            <a:ext cx="561372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+4</a:t>
            </a:r>
            <a:endParaRPr lang="ru-RU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7537103" y="3143248"/>
            <a:ext cx="524503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10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45" name="Picture 44" descr="http://www.gifanimation.ru/images/ludi_new/MANWALK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929322" y="1714488"/>
            <a:ext cx="642942" cy="1522068"/>
          </a:xfrm>
          <a:prstGeom prst="rect">
            <a:avLst/>
          </a:prstGeom>
          <a:noFill/>
        </p:spPr>
      </p:pic>
      <p:sp>
        <p:nvSpPr>
          <p:cNvPr id="46" name="Rectangle 8"/>
          <p:cNvSpPr txBox="1">
            <a:spLocks noChangeArrowheads="1"/>
          </p:cNvSpPr>
          <p:nvPr/>
        </p:nvSpPr>
        <p:spPr>
          <a:xfrm>
            <a:off x="395536" y="4710120"/>
            <a:ext cx="8366710" cy="171451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265176" marR="0" lvl="0" indent="-265176" algn="l" defTabSz="914400" rtl="0" eaLnBrk="1" fontAlgn="auto" latinLnBrk="0" hangingPunct="1">
              <a:lnSpc>
                <a:spcPct val="8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tabLst/>
              <a:defRPr/>
            </a:pPr>
            <a:r>
              <a:rPr lang="ru-RU" sz="2000" b="1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В</a:t>
            </a:r>
            <a:r>
              <a:rPr kumimoji="0" lang="ru-RU" sz="2000" b="1" strike="noStrike" kern="1200" normalizeH="0" baseline="0" noProof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Georgia" pitchFamily="18" charset="0"/>
              </a:rPr>
              <a:t>ывод:</a:t>
            </a:r>
          </a:p>
          <a:p>
            <a:pPr marL="265176" marR="0" lvl="0" indent="-265176" algn="l" defTabSz="914400" rtl="0" eaLnBrk="1" fontAlgn="auto" latinLnBrk="0" hangingPunct="1">
              <a:lnSpc>
                <a:spcPct val="8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000" b="1" i="1" u="none" strike="noStrike" kern="1200" normalizeH="0" baseline="0" noProof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itchFamily="18" charset="0"/>
              </a:rPr>
              <a:t>Прибавить к числу </a:t>
            </a:r>
            <a:r>
              <a:rPr kumimoji="0" lang="ru-RU" sz="2000" b="1" i="1" u="none" strike="noStrike" kern="120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itchFamily="18" charset="0"/>
              </a:rPr>
              <a:t>а</a:t>
            </a:r>
            <a:r>
              <a:rPr kumimoji="0" lang="ru-RU" sz="2000" b="1" i="1" u="none" strike="noStrike" kern="1200" normalizeH="0" baseline="0" noProof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itchFamily="18" charset="0"/>
              </a:rPr>
              <a:t> число </a:t>
            </a:r>
            <a:r>
              <a:rPr kumimoji="0" lang="en-US" sz="2000" b="1" i="1" u="none" strike="noStrike" kern="120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itchFamily="18" charset="0"/>
              </a:rPr>
              <a:t>b</a:t>
            </a:r>
            <a:r>
              <a:rPr kumimoji="0" lang="ru-RU" sz="2000" b="1" i="1" u="none" strike="noStrike" kern="1200" normalizeH="0" baseline="0" noProof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itchFamily="18" charset="0"/>
              </a:rPr>
              <a:t> </a:t>
            </a:r>
            <a:r>
              <a:rPr kumimoji="0" lang="ru-RU" sz="2000" b="1" i="1" u="none" strike="noStrike" kern="1200" normalizeH="0" baseline="0" noProof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itchFamily="18" charset="0"/>
              </a:rPr>
              <a:t>– значит изменить число а на </a:t>
            </a:r>
            <a:r>
              <a:rPr kumimoji="0" lang="en-US" sz="2000" b="1" i="1" u="none" strike="noStrike" kern="1200" normalizeH="0" baseline="0" noProof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itchFamily="18" charset="0"/>
              </a:rPr>
              <a:t>b</a:t>
            </a:r>
            <a:r>
              <a:rPr kumimoji="0" lang="ru-RU" sz="2000" b="1" i="1" u="none" strike="noStrike" kern="1200" normalizeH="0" baseline="0" noProof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itchFamily="18" charset="0"/>
              </a:rPr>
              <a:t> единиц.</a:t>
            </a:r>
          </a:p>
          <a:p>
            <a:pPr marL="265176" marR="0" lvl="0" indent="-265176" algn="l" defTabSz="914400" rtl="0" eaLnBrk="1" fontAlgn="auto" latinLnBrk="0" hangingPunct="1">
              <a:lnSpc>
                <a:spcPct val="8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ru-RU" sz="2000" b="1" i="1" u="none" strike="noStrike" kern="1200" normalizeH="0" baseline="0" noProof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 pitchFamily="18" charset="0"/>
              </a:rPr>
              <a:t>Любое число от прибавления положительного числа увеличивается, а от прибавления отрицательного числа уменьшается.</a:t>
            </a:r>
            <a:endParaRPr kumimoji="0" lang="ru-RU" sz="2000" b="1" i="1" u="none" strike="noStrike" kern="1200" normalizeH="0" baseline="0" noProof="0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Georgia" pitchFamily="18" charset="0"/>
            </a:endParaRPr>
          </a:p>
        </p:txBody>
      </p:sp>
      <p:sp>
        <p:nvSpPr>
          <p:cNvPr id="51" name="Text Box 5"/>
          <p:cNvSpPr txBox="1">
            <a:spLocks noChangeArrowheads="1"/>
          </p:cNvSpPr>
          <p:nvPr/>
        </p:nvSpPr>
        <p:spPr bwMode="auto">
          <a:xfrm>
            <a:off x="1285852" y="4028398"/>
            <a:ext cx="2571768" cy="510778"/>
          </a:xfrm>
          <a:prstGeom prst="round2Diag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6+(-4)=2</a:t>
            </a:r>
          </a:p>
        </p:txBody>
      </p:sp>
      <p:sp>
        <p:nvSpPr>
          <p:cNvPr id="52" name="Text Box 6"/>
          <p:cNvSpPr txBox="1">
            <a:spLocks noChangeArrowheads="1"/>
          </p:cNvSpPr>
          <p:nvPr/>
        </p:nvSpPr>
        <p:spPr bwMode="auto">
          <a:xfrm>
            <a:off x="6929454" y="5143512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 flipH="1">
            <a:off x="5214942" y="4099836"/>
            <a:ext cx="2571768" cy="510778"/>
          </a:xfrm>
          <a:prstGeom prst="round2Diag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6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+4=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10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5259826" y="2571744"/>
            <a:ext cx="47160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en-US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4</a:t>
            </a:r>
            <a:endParaRPr lang="ru-RU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5" name="Выгнутая вверх стрелка 54"/>
          <p:cNvSpPr/>
          <p:nvPr/>
        </p:nvSpPr>
        <p:spPr>
          <a:xfrm flipH="1">
            <a:off x="4643438" y="2916690"/>
            <a:ext cx="1626066" cy="369434"/>
          </a:xfrm>
          <a:prstGeom prst="curved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6110978" y="3143248"/>
            <a:ext cx="35458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6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572000" y="3093582"/>
            <a:ext cx="35458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2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3370482" y="3071810"/>
            <a:ext cx="47160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</a:t>
            </a:r>
            <a:endParaRPr lang="ru-RU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7" name="Прямоугольник 56"/>
          <p:cNvSpPr/>
          <p:nvPr/>
        </p:nvSpPr>
        <p:spPr bwMode="auto">
          <a:xfrm>
            <a:off x="4572000" y="3714752"/>
            <a:ext cx="38023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pic>
        <p:nvPicPr>
          <p:cNvPr id="58" name="Picture 4" descr="jlipeiton - альбом &quot;ОТРИСОВКИ НЕЗНАЙКА (АВТОР ЕЛКА)&quot; на Яндекс.Фотка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9287" y="448459"/>
            <a:ext cx="1427699" cy="307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56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22222E-6 L 0.15521 0.003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-0.16771 0.0025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4" grpId="0" animBg="1"/>
      <p:bldP spid="48" grpId="0" animBg="1"/>
      <p:bldP spid="49" grpId="0" animBg="1"/>
      <p:bldP spid="50" grpId="0"/>
      <p:bldP spid="44" grpId="0"/>
      <p:bldP spid="46" grpId="0" animBg="1"/>
      <p:bldP spid="51" grpId="0" animBg="1"/>
      <p:bldP spid="53" grpId="0" animBg="1"/>
      <p:bldP spid="54" grpId="0"/>
      <p:bldP spid="55" grpId="0" animBg="1"/>
      <p:bldP spid="10" grpId="0"/>
      <p:bldP spid="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ая прямоугольная выноска 14"/>
          <p:cNvSpPr/>
          <p:nvPr/>
        </p:nvSpPr>
        <p:spPr>
          <a:xfrm>
            <a:off x="1643042" y="428604"/>
            <a:ext cx="5429288" cy="442674"/>
          </a:xfrm>
          <a:prstGeom prst="wedgeRoundRectCallout">
            <a:avLst>
              <a:gd name="adj1" fmla="val 46649"/>
              <a:gd name="adj2" fmla="val 120253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Пример 1. Найдем сумму -7 и 4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 bwMode="auto">
          <a:xfrm>
            <a:off x="996950" y="3598566"/>
            <a:ext cx="7143750" cy="1587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 bwMode="auto">
          <a:xfrm rot="5400000">
            <a:off x="4997450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 bwMode="auto">
          <a:xfrm>
            <a:off x="1214414" y="3720874"/>
            <a:ext cx="38343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A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 bwMode="auto">
          <a:xfrm rot="5400000">
            <a:off x="4625683" y="3598509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 bwMode="auto">
          <a:xfrm rot="5400000">
            <a:off x="4238266" y="358557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 bwMode="auto">
          <a:xfrm rot="5400000">
            <a:off x="3875377" y="3580753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 bwMode="auto">
          <a:xfrm rot="5400000">
            <a:off x="3500431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 bwMode="auto">
          <a:xfrm rot="5400000">
            <a:off x="3110908" y="358481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 bwMode="auto">
          <a:xfrm rot="5400000">
            <a:off x="2741247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 bwMode="auto">
          <a:xfrm rot="5400000">
            <a:off x="2369480" y="3593690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 bwMode="auto">
          <a:xfrm rot="5400000">
            <a:off x="1982477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 bwMode="auto">
          <a:xfrm rot="5400000">
            <a:off x="1619588" y="358481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 bwMode="auto">
          <a:xfrm rot="5400000">
            <a:off x="1223293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 rot="5400000">
            <a:off x="7626079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 bwMode="auto">
          <a:xfrm rot="5400000">
            <a:off x="7247540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 bwMode="auto">
          <a:xfrm rot="5400000">
            <a:off x="6866895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 bwMode="auto">
          <a:xfrm rot="5400000">
            <a:off x="6497648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 bwMode="auto">
          <a:xfrm rot="5400000">
            <a:off x="6125881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 bwMode="auto">
          <a:xfrm rot="5400000">
            <a:off x="5738464" y="3594450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 bwMode="auto">
          <a:xfrm rot="5400000">
            <a:off x="5366697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 bwMode="auto">
          <a:xfrm>
            <a:off x="4214810" y="3062518"/>
            <a:ext cx="35458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</a:t>
            </a:r>
            <a:endParaRPr lang="ru-RU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3857620" y="3071810"/>
            <a:ext cx="35458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0</a:t>
            </a:r>
            <a:endParaRPr lang="ru-RU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42" name="Picture 44" descr="http://www.gifanimation.ru/images/ludi_new/MANWALK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2090" y="1707199"/>
            <a:ext cx="642942" cy="1522068"/>
          </a:xfrm>
          <a:prstGeom prst="rect">
            <a:avLst/>
          </a:prstGeom>
          <a:noFill/>
        </p:spPr>
      </p:pic>
      <p:sp>
        <p:nvSpPr>
          <p:cNvPr id="47" name="Прямоугольник 46"/>
          <p:cNvSpPr/>
          <p:nvPr/>
        </p:nvSpPr>
        <p:spPr bwMode="auto">
          <a:xfrm>
            <a:off x="2727101" y="3709988"/>
            <a:ext cx="38023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14" name="Овал 13"/>
          <p:cNvSpPr/>
          <p:nvPr/>
        </p:nvSpPr>
        <p:spPr bwMode="auto">
          <a:xfrm flipH="1" flipV="1">
            <a:off x="2820066" y="3500438"/>
            <a:ext cx="136754" cy="170770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" name="Выгнутая вверх стрелка 48"/>
          <p:cNvSpPr/>
          <p:nvPr/>
        </p:nvSpPr>
        <p:spPr>
          <a:xfrm>
            <a:off x="1396070" y="2928934"/>
            <a:ext cx="1571636" cy="428628"/>
          </a:xfrm>
          <a:prstGeom prst="curved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1857356" y="2571744"/>
            <a:ext cx="561372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+4</a:t>
            </a:r>
            <a:endParaRPr lang="ru-RU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2694883" y="3143248"/>
            <a:ext cx="47160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-3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2" name="Text Box 6"/>
          <p:cNvSpPr txBox="1">
            <a:spLocks noChangeArrowheads="1"/>
          </p:cNvSpPr>
          <p:nvPr/>
        </p:nvSpPr>
        <p:spPr bwMode="auto">
          <a:xfrm>
            <a:off x="6929454" y="5143512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 flipH="1">
            <a:off x="3214678" y="1571612"/>
            <a:ext cx="2571768" cy="510778"/>
          </a:xfrm>
          <a:prstGeom prst="round2Diag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-7+4=-3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1183798" y="3143248"/>
            <a:ext cx="47160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-7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3370482" y="3071810"/>
            <a:ext cx="47160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</a:t>
            </a:r>
            <a:endParaRPr lang="ru-RU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5" name="Rectangle 8"/>
          <p:cNvSpPr txBox="1">
            <a:spLocks noChangeArrowheads="1"/>
          </p:cNvSpPr>
          <p:nvPr/>
        </p:nvSpPr>
        <p:spPr>
          <a:xfrm>
            <a:off x="500034" y="4500570"/>
            <a:ext cx="8215370" cy="171451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При перемещении точки А(-7) на  4 единицы, т.е. на 4 единицы вправо, она переходит в точку </a:t>
            </a:r>
            <a:r>
              <a:rPr lang="en-US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B</a:t>
            </a:r>
            <a:r>
              <a:rPr lang="ru-RU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(-3).</a:t>
            </a:r>
          </a:p>
        </p:txBody>
      </p:sp>
      <p:pic>
        <p:nvPicPr>
          <p:cNvPr id="46" name="Picture 4" descr="jlipeiton - альбом &quot;ОТРИСОВКИ НЕЗНАЙКА (АВТОР ЕЛКА)&quot; на Яндекс.Фотка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780" y="395506"/>
            <a:ext cx="1490262" cy="307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208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22222E-6 L 0.15521 0.003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4" grpId="0" animBg="1"/>
      <p:bldP spid="49" grpId="0" animBg="1"/>
      <p:bldP spid="50" grpId="0"/>
      <p:bldP spid="44" grpId="0"/>
      <p:bldP spid="53" grpId="0" animBg="1"/>
      <p:bldP spid="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1785918" y="428605"/>
            <a:ext cx="6929486" cy="783193"/>
          </a:xfrm>
          <a:prstGeom prst="wedgeRoundRectCallout">
            <a:avLst>
              <a:gd name="adj1" fmla="val -35938"/>
              <a:gd name="adj2" fmla="val 76630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Пример 2. Найдем сумму чисел 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		-2 и -4.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 bwMode="auto">
          <a:xfrm>
            <a:off x="996950" y="3598566"/>
            <a:ext cx="7143750" cy="1587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 bwMode="auto">
          <a:xfrm rot="5400000">
            <a:off x="4997450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 bwMode="auto">
          <a:xfrm>
            <a:off x="6083084" y="3720874"/>
            <a:ext cx="38343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A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 bwMode="auto">
          <a:xfrm rot="5400000">
            <a:off x="4625683" y="3598509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 bwMode="auto">
          <a:xfrm rot="5400000">
            <a:off x="4238266" y="358557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 bwMode="auto">
          <a:xfrm rot="5400000">
            <a:off x="3875377" y="3580753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 bwMode="auto">
          <a:xfrm rot="5400000">
            <a:off x="3500431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 bwMode="auto">
          <a:xfrm rot="5400000">
            <a:off x="3110908" y="358481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 bwMode="auto">
          <a:xfrm rot="5400000">
            <a:off x="2741247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 bwMode="auto">
          <a:xfrm rot="5400000">
            <a:off x="2369480" y="3593690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 bwMode="auto">
          <a:xfrm rot="5400000">
            <a:off x="1982477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 bwMode="auto">
          <a:xfrm rot="5400000">
            <a:off x="1619588" y="358481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 bwMode="auto">
          <a:xfrm rot="5400000">
            <a:off x="1223293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 rot="5400000">
            <a:off x="7626079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 bwMode="auto">
          <a:xfrm rot="5400000">
            <a:off x="7247540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 bwMode="auto">
          <a:xfrm rot="5400000">
            <a:off x="6866895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 bwMode="auto">
          <a:xfrm rot="5400000">
            <a:off x="6497648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 bwMode="auto">
          <a:xfrm rot="5400000">
            <a:off x="6125881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 bwMode="auto">
          <a:xfrm rot="5400000">
            <a:off x="5738464" y="3594450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 bwMode="auto">
          <a:xfrm rot="5400000">
            <a:off x="5366697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 bwMode="auto">
          <a:xfrm>
            <a:off x="7209758" y="3116948"/>
            <a:ext cx="35458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</a:t>
            </a:r>
            <a:endParaRPr lang="ru-RU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1" name="Прямоугольник 40"/>
          <p:cNvSpPr/>
          <p:nvPr/>
        </p:nvSpPr>
        <p:spPr bwMode="auto">
          <a:xfrm>
            <a:off x="6852568" y="3126240"/>
            <a:ext cx="35458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0</a:t>
            </a:r>
            <a:endParaRPr lang="ru-RU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8" name="Овал 47"/>
          <p:cNvSpPr/>
          <p:nvPr/>
        </p:nvSpPr>
        <p:spPr bwMode="auto">
          <a:xfrm flipH="1" flipV="1">
            <a:off x="4697120" y="3500438"/>
            <a:ext cx="136754" cy="170770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5" name="Picture 44" descr="http://www.gifanimation.ru/images/ludi_new/MANWALK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876940" y="1500174"/>
            <a:ext cx="642942" cy="1522068"/>
          </a:xfrm>
          <a:prstGeom prst="rect">
            <a:avLst/>
          </a:prstGeom>
          <a:noFill/>
        </p:spPr>
      </p:pic>
      <p:sp>
        <p:nvSpPr>
          <p:cNvPr id="46" name="Rectangle 8"/>
          <p:cNvSpPr txBox="1">
            <a:spLocks noChangeArrowheads="1"/>
          </p:cNvSpPr>
          <p:nvPr/>
        </p:nvSpPr>
        <p:spPr>
          <a:xfrm>
            <a:off x="500034" y="4500570"/>
            <a:ext cx="8215370" cy="171451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При перемещении точки А(-2) на -4 единицы, т.е. на 4 единицы влево, она переходит в точку </a:t>
            </a:r>
            <a:r>
              <a:rPr lang="en-US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B</a:t>
            </a:r>
            <a:r>
              <a:rPr lang="ru-RU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(-6).</a:t>
            </a:r>
          </a:p>
        </p:txBody>
      </p:sp>
      <p:sp>
        <p:nvSpPr>
          <p:cNvPr id="52" name="Text Box 6"/>
          <p:cNvSpPr txBox="1">
            <a:spLocks noChangeArrowheads="1"/>
          </p:cNvSpPr>
          <p:nvPr/>
        </p:nvSpPr>
        <p:spPr bwMode="auto">
          <a:xfrm>
            <a:off x="6929454" y="5143512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 flipH="1">
            <a:off x="1914167" y="1807592"/>
            <a:ext cx="2571768" cy="510778"/>
          </a:xfrm>
          <a:prstGeom prst="round2Diag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-2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+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(-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=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-6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5259826" y="2571744"/>
            <a:ext cx="47160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en-US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4</a:t>
            </a:r>
            <a:endParaRPr lang="ru-RU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5" name="Выгнутая вверх стрелка 54"/>
          <p:cNvSpPr/>
          <p:nvPr/>
        </p:nvSpPr>
        <p:spPr>
          <a:xfrm flipH="1">
            <a:off x="4643438" y="2916690"/>
            <a:ext cx="1626066" cy="369434"/>
          </a:xfrm>
          <a:prstGeom prst="curved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6052468" y="3143248"/>
            <a:ext cx="47160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-2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513490" y="3093582"/>
            <a:ext cx="47160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-6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6365430" y="3126240"/>
            <a:ext cx="47160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</a:t>
            </a:r>
            <a:endParaRPr lang="ru-RU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7" name="Прямоугольник 56"/>
          <p:cNvSpPr/>
          <p:nvPr/>
        </p:nvSpPr>
        <p:spPr bwMode="auto">
          <a:xfrm>
            <a:off x="4572000" y="3714752"/>
            <a:ext cx="38023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58" name="Прямоугольник 57"/>
          <p:cNvSpPr/>
          <p:nvPr/>
        </p:nvSpPr>
        <p:spPr bwMode="auto">
          <a:xfrm>
            <a:off x="6848398" y="3714752"/>
            <a:ext cx="40267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o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pic>
        <p:nvPicPr>
          <p:cNvPr id="42" name="Picture 4" descr="jlipeiton - альбом &quot;ОТРИСОВКИ НЕЗНАЙКА (АВТОР ЕЛКА)&quot; на Яндекс.Фотка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2120" y="629845"/>
            <a:ext cx="1394627" cy="2894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7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-0.16771 0.0025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6" grpId="0" animBg="1"/>
      <p:bldP spid="53" grpId="0" animBg="1"/>
      <p:bldP spid="54" grpId="0"/>
      <p:bldP spid="55" grpId="0" animBg="1"/>
      <p:bldP spid="10" grpId="0"/>
      <p:bldP spid="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1785918" y="428605"/>
            <a:ext cx="6929486" cy="783193"/>
          </a:xfrm>
          <a:prstGeom prst="wedgeRoundRectCallout">
            <a:avLst>
              <a:gd name="adj1" fmla="val -35938"/>
              <a:gd name="adj2" fmla="val 76630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Пример 3. Найдем сумму чисел 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			4 и -4.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 bwMode="auto">
          <a:xfrm>
            <a:off x="996950" y="3598566"/>
            <a:ext cx="7143750" cy="1587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 bwMode="auto">
          <a:xfrm rot="5400000">
            <a:off x="4997450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 bwMode="auto">
          <a:xfrm>
            <a:off x="6083084" y="3720874"/>
            <a:ext cx="38343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A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 bwMode="auto">
          <a:xfrm rot="5400000">
            <a:off x="4625683" y="3598509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 bwMode="auto">
          <a:xfrm rot="5400000">
            <a:off x="4238266" y="358557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 bwMode="auto">
          <a:xfrm rot="5400000">
            <a:off x="3875377" y="3580753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 bwMode="auto">
          <a:xfrm rot="5400000">
            <a:off x="3500431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 bwMode="auto">
          <a:xfrm rot="5400000">
            <a:off x="3110908" y="358481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 bwMode="auto">
          <a:xfrm rot="5400000">
            <a:off x="2741247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 bwMode="auto">
          <a:xfrm rot="5400000">
            <a:off x="2369480" y="3593690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 bwMode="auto">
          <a:xfrm rot="5400000">
            <a:off x="1982477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 bwMode="auto">
          <a:xfrm rot="5400000">
            <a:off x="1619588" y="358481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 bwMode="auto">
          <a:xfrm rot="5400000">
            <a:off x="1223293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 rot="5400000">
            <a:off x="7626079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 bwMode="auto">
          <a:xfrm rot="5400000">
            <a:off x="7247540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 bwMode="auto">
          <a:xfrm rot="5400000">
            <a:off x="6866895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 bwMode="auto">
          <a:xfrm rot="5400000">
            <a:off x="6497648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 bwMode="auto">
          <a:xfrm rot="5400000">
            <a:off x="6125881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 bwMode="auto">
          <a:xfrm rot="5400000">
            <a:off x="5738464" y="3594450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 bwMode="auto">
          <a:xfrm rot="5400000">
            <a:off x="5366697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 bwMode="auto">
          <a:xfrm>
            <a:off x="4972734" y="3143248"/>
            <a:ext cx="35458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</a:t>
            </a:r>
            <a:endParaRPr lang="ru-RU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8" name="Овал 47"/>
          <p:cNvSpPr/>
          <p:nvPr/>
        </p:nvSpPr>
        <p:spPr bwMode="auto">
          <a:xfrm flipH="1" flipV="1">
            <a:off x="4697120" y="3500438"/>
            <a:ext cx="136754" cy="170770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5" name="Picture 44" descr="http://www.gifanimation.ru/images/ludi_new/MANWALK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887826" y="1500174"/>
            <a:ext cx="642942" cy="1522068"/>
          </a:xfrm>
          <a:prstGeom prst="rect">
            <a:avLst/>
          </a:prstGeom>
          <a:noFill/>
        </p:spPr>
      </p:pic>
      <p:sp>
        <p:nvSpPr>
          <p:cNvPr id="46" name="Rectangle 8"/>
          <p:cNvSpPr txBox="1">
            <a:spLocks noChangeArrowheads="1"/>
          </p:cNvSpPr>
          <p:nvPr/>
        </p:nvSpPr>
        <p:spPr>
          <a:xfrm>
            <a:off x="285720" y="4365104"/>
            <a:ext cx="8572560" cy="207170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b="1" i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При перемещении точки А(4) на 4</a:t>
            </a:r>
            <a:r>
              <a:rPr lang="en-US" sz="2400" b="1" i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400" b="1" i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единицы влево она переходит в начало координат О(0). </a:t>
            </a:r>
            <a:endParaRPr lang="ru-RU" sz="2400" b="1" i="1" u="sng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i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	</a:t>
            </a:r>
            <a:r>
              <a:rPr lang="ru-RU" sz="2400" b="1" i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Сумма двух противоположных чисел равна нулю: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i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			</a:t>
            </a:r>
            <a:r>
              <a:rPr lang="ru-RU" sz="36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а +(-а)=0</a:t>
            </a:r>
            <a:endParaRPr lang="ru-RU" sz="3600" b="1" i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2" name="Text Box 6"/>
          <p:cNvSpPr txBox="1">
            <a:spLocks noChangeArrowheads="1"/>
          </p:cNvSpPr>
          <p:nvPr/>
        </p:nvSpPr>
        <p:spPr bwMode="auto">
          <a:xfrm>
            <a:off x="6929454" y="5143512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 flipH="1">
            <a:off x="1809373" y="2069660"/>
            <a:ext cx="2571768" cy="510778"/>
          </a:xfrm>
          <a:prstGeom prst="round2Diag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+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(-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)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=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5259826" y="2571744"/>
            <a:ext cx="47160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r>
              <a:rPr lang="en-US" b="1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4</a:t>
            </a:r>
            <a:endParaRPr lang="ru-RU" b="1" spc="50" dirty="0">
              <a:ln w="11430"/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5" name="Выгнутая вверх стрелка 54"/>
          <p:cNvSpPr/>
          <p:nvPr/>
        </p:nvSpPr>
        <p:spPr>
          <a:xfrm flipH="1">
            <a:off x="4643438" y="2916690"/>
            <a:ext cx="1626066" cy="369434"/>
          </a:xfrm>
          <a:prstGeom prst="curvedDownArrow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6110978" y="3143248"/>
            <a:ext cx="35458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4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604658" y="3093582"/>
            <a:ext cx="35458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4110714" y="3143248"/>
            <a:ext cx="47160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</a:t>
            </a:r>
            <a:endParaRPr lang="ru-RU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7" name="Прямоугольник 56"/>
          <p:cNvSpPr/>
          <p:nvPr/>
        </p:nvSpPr>
        <p:spPr bwMode="auto">
          <a:xfrm>
            <a:off x="4560779" y="3714752"/>
            <a:ext cx="40267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pic>
        <p:nvPicPr>
          <p:cNvPr id="41" name="Picture 4" descr="jlipeiton - альбом &quot;ОТРИСОВКИ НЕЗНАЙКА (АВТОР ЕЛКА)&quot; на Яндекс.Фотка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5702" y="428605"/>
            <a:ext cx="1361170" cy="307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716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7037E-7 L -0.16771 0.0025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6" grpId="0" animBg="1"/>
      <p:bldP spid="53" grpId="0" animBg="1"/>
      <p:bldP spid="54" grpId="0"/>
      <p:bldP spid="55" grpId="0" animBg="1"/>
      <p:bldP spid="10" grpId="0"/>
      <p:bldP spid="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330" y="2126298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sz="4900" i="1" dirty="0"/>
              <a:t>Скажи мне – и я забуду,</a:t>
            </a:r>
            <a:br>
              <a:rPr lang="ru-RU" sz="4900" i="1" dirty="0"/>
            </a:br>
            <a:r>
              <a:rPr lang="ru-RU" sz="4900" i="1" dirty="0"/>
              <a:t>Покажи мне – и я запомню,</a:t>
            </a:r>
            <a:br>
              <a:rPr lang="ru-RU" sz="4900" i="1" dirty="0"/>
            </a:br>
            <a:r>
              <a:rPr lang="ru-RU" sz="4900" i="1" dirty="0"/>
              <a:t>Вовлеки меня – и я пойму.</a:t>
            </a:r>
            <a:r>
              <a:rPr lang="ru-RU" sz="4900" dirty="0"/>
              <a:t/>
            </a:r>
            <a:br>
              <a:rPr lang="ru-RU" sz="4900" dirty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i="1" dirty="0" smtClean="0"/>
              <a:t>(</a:t>
            </a:r>
            <a:r>
              <a:rPr lang="ru-RU" sz="2000" i="1" dirty="0"/>
              <a:t>Древняя китайская мудрость)  </a:t>
            </a:r>
            <a:br>
              <a:rPr lang="ru-RU" sz="2000" i="1" dirty="0"/>
            </a:b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57234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983163"/>
            <a:ext cx="8183562" cy="10525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>
              <a:solidFill>
                <a:schemeClr val="accent1">
                  <a:tint val="88000"/>
                  <a:satMod val="150000"/>
                </a:schemeClr>
              </a:solidFill>
            </a:endParaRP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1785918" y="428605"/>
            <a:ext cx="6929486" cy="783193"/>
          </a:xfrm>
          <a:prstGeom prst="wedgeRoundRectCallout">
            <a:avLst>
              <a:gd name="adj1" fmla="val -35938"/>
              <a:gd name="adj2" fmla="val 76630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Пример 4. Найдем сумму чисел 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			-5 и 0.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 bwMode="auto">
          <a:xfrm>
            <a:off x="996950" y="3598566"/>
            <a:ext cx="7143750" cy="1587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 bwMode="auto">
          <a:xfrm rot="5400000">
            <a:off x="4997450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 bwMode="auto">
          <a:xfrm>
            <a:off x="2714612" y="3714752"/>
            <a:ext cx="38343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A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 bwMode="auto">
          <a:xfrm rot="5400000">
            <a:off x="4625683" y="3598509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 bwMode="auto">
          <a:xfrm rot="5400000">
            <a:off x="4238266" y="358557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 bwMode="auto">
          <a:xfrm rot="5400000">
            <a:off x="3875377" y="3580753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 bwMode="auto">
          <a:xfrm rot="5400000">
            <a:off x="3500431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 bwMode="auto">
          <a:xfrm rot="5400000">
            <a:off x="3110908" y="358481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 bwMode="auto">
          <a:xfrm rot="5400000">
            <a:off x="2741247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 bwMode="auto">
          <a:xfrm rot="5400000">
            <a:off x="2369480" y="3593690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 bwMode="auto">
          <a:xfrm rot="5400000">
            <a:off x="1982477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 bwMode="auto">
          <a:xfrm rot="5400000">
            <a:off x="1619588" y="358481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 bwMode="auto">
          <a:xfrm rot="5400000">
            <a:off x="1223293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 bwMode="auto">
          <a:xfrm rot="5400000">
            <a:off x="7626079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 bwMode="auto">
          <a:xfrm rot="5400000">
            <a:off x="7247540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 bwMode="auto">
          <a:xfrm rot="5400000">
            <a:off x="6866895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 bwMode="auto">
          <a:xfrm rot="5400000">
            <a:off x="6497648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 bwMode="auto">
          <a:xfrm rot="5400000">
            <a:off x="6125881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 bwMode="auto">
          <a:xfrm rot="5400000">
            <a:off x="5738464" y="3594450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 bwMode="auto">
          <a:xfrm rot="5400000">
            <a:off x="5366697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 bwMode="auto">
          <a:xfrm>
            <a:off x="4972734" y="3143248"/>
            <a:ext cx="35458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</a:t>
            </a:r>
            <a:endParaRPr lang="ru-RU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48" name="Овал 47"/>
          <p:cNvSpPr/>
          <p:nvPr/>
        </p:nvSpPr>
        <p:spPr bwMode="auto">
          <a:xfrm flipH="1" flipV="1">
            <a:off x="2813512" y="3500438"/>
            <a:ext cx="136754" cy="170770"/>
          </a:xfrm>
          <a:prstGeom prst="ellipse">
            <a:avLst/>
          </a:prstGeom>
          <a:solidFill>
            <a:srgbClr val="FFFF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Rectangle 8"/>
          <p:cNvSpPr txBox="1">
            <a:spLocks noChangeArrowheads="1"/>
          </p:cNvSpPr>
          <p:nvPr/>
        </p:nvSpPr>
        <p:spPr>
          <a:xfrm>
            <a:off x="285720" y="4286256"/>
            <a:ext cx="8572560" cy="207170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b="1" i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Прибавить к числу -5 число 0 – значит изменить число -5 на 0. Другими словами, оставить число -5 без изменения. </a:t>
            </a:r>
            <a:endParaRPr lang="en-US" sz="2400" b="1" i="1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b="1" i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	</a:t>
            </a:r>
            <a:r>
              <a:rPr lang="ru-RU" sz="2400" b="1" i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Поэтому </a:t>
            </a:r>
            <a:r>
              <a:rPr lang="ru-RU" sz="2400" b="1" i="1" u="sng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(-5)+0=-5.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i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От прибавления нуля число не изменяется.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i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			</a:t>
            </a:r>
            <a:r>
              <a:rPr lang="ru-RU" sz="32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а+0=а</a:t>
            </a:r>
            <a:endParaRPr lang="ru-RU" sz="32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2" name="Text Box 6"/>
          <p:cNvSpPr txBox="1">
            <a:spLocks noChangeArrowheads="1"/>
          </p:cNvSpPr>
          <p:nvPr/>
        </p:nvSpPr>
        <p:spPr bwMode="auto">
          <a:xfrm>
            <a:off x="6929454" y="5143512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 flipH="1">
            <a:off x="4929190" y="1785926"/>
            <a:ext cx="2571768" cy="510778"/>
          </a:xfrm>
          <a:prstGeom prst="round2Diag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-5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+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=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-5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604658" y="3093582"/>
            <a:ext cx="35458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4110714" y="3143248"/>
            <a:ext cx="47160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</a:t>
            </a:r>
            <a:endParaRPr lang="ru-RU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7" name="Прямоугольник 56"/>
          <p:cNvSpPr/>
          <p:nvPr/>
        </p:nvSpPr>
        <p:spPr bwMode="auto">
          <a:xfrm>
            <a:off x="4560779" y="3714752"/>
            <a:ext cx="40267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289" t="24902" r="39062" b="19433"/>
          <a:stretch>
            <a:fillRect/>
          </a:stretch>
        </p:blipFill>
        <p:spPr bwMode="auto">
          <a:xfrm>
            <a:off x="2643174" y="1500174"/>
            <a:ext cx="63448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Прямоугольник 42"/>
          <p:cNvSpPr/>
          <p:nvPr/>
        </p:nvSpPr>
        <p:spPr bwMode="auto">
          <a:xfrm>
            <a:off x="2656102" y="3071810"/>
            <a:ext cx="47160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-5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42" name="Picture 4" descr="jlipeiton - альбом &quot;ОТРИСОВКИ НЕЗНАЙКА (АВТОР ЕЛКА)&quot; на Яндекс.Фотка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9588" y="450458"/>
            <a:ext cx="1402045" cy="307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52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3" name="Freeform 37" descr="Уголки"/>
          <p:cNvSpPr>
            <a:spLocks/>
          </p:cNvSpPr>
          <p:nvPr/>
        </p:nvSpPr>
        <p:spPr bwMode="auto">
          <a:xfrm>
            <a:off x="-36513" y="4868863"/>
            <a:ext cx="9196388" cy="2287587"/>
          </a:xfrm>
          <a:custGeom>
            <a:avLst/>
            <a:gdLst>
              <a:gd name="T0" fmla="*/ 0 w 5793"/>
              <a:gd name="T1" fmla="*/ 1144 h 1296"/>
              <a:gd name="T2" fmla="*/ 16 w 5793"/>
              <a:gd name="T3" fmla="*/ 1088 h 1296"/>
              <a:gd name="T4" fmla="*/ 64 w 5793"/>
              <a:gd name="T5" fmla="*/ 936 h 1296"/>
              <a:gd name="T6" fmla="*/ 112 w 5793"/>
              <a:gd name="T7" fmla="*/ 824 h 1296"/>
              <a:gd name="T8" fmla="*/ 208 w 5793"/>
              <a:gd name="T9" fmla="*/ 712 h 1296"/>
              <a:gd name="T10" fmla="*/ 328 w 5793"/>
              <a:gd name="T11" fmla="*/ 624 h 1296"/>
              <a:gd name="T12" fmla="*/ 376 w 5793"/>
              <a:gd name="T13" fmla="*/ 576 h 1296"/>
              <a:gd name="T14" fmla="*/ 432 w 5793"/>
              <a:gd name="T15" fmla="*/ 544 h 1296"/>
              <a:gd name="T16" fmla="*/ 560 w 5793"/>
              <a:gd name="T17" fmla="*/ 464 h 1296"/>
              <a:gd name="T18" fmla="*/ 648 w 5793"/>
              <a:gd name="T19" fmla="*/ 448 h 1296"/>
              <a:gd name="T20" fmla="*/ 720 w 5793"/>
              <a:gd name="T21" fmla="*/ 384 h 1296"/>
              <a:gd name="T22" fmla="*/ 888 w 5793"/>
              <a:gd name="T23" fmla="*/ 328 h 1296"/>
              <a:gd name="T24" fmla="*/ 1304 w 5793"/>
              <a:gd name="T25" fmla="*/ 176 h 1296"/>
              <a:gd name="T26" fmla="*/ 1400 w 5793"/>
              <a:gd name="T27" fmla="*/ 152 h 1296"/>
              <a:gd name="T28" fmla="*/ 1752 w 5793"/>
              <a:gd name="T29" fmla="*/ 64 h 1296"/>
              <a:gd name="T30" fmla="*/ 1880 w 5793"/>
              <a:gd name="T31" fmla="*/ 40 h 1296"/>
              <a:gd name="T32" fmla="*/ 2344 w 5793"/>
              <a:gd name="T33" fmla="*/ 48 h 1296"/>
              <a:gd name="T34" fmla="*/ 2432 w 5793"/>
              <a:gd name="T35" fmla="*/ 72 h 1296"/>
              <a:gd name="T36" fmla="*/ 3000 w 5793"/>
              <a:gd name="T37" fmla="*/ 48 h 1296"/>
              <a:gd name="T38" fmla="*/ 3232 w 5793"/>
              <a:gd name="T39" fmla="*/ 24 h 1296"/>
              <a:gd name="T40" fmla="*/ 3344 w 5793"/>
              <a:gd name="T41" fmla="*/ 32 h 1296"/>
              <a:gd name="T42" fmla="*/ 3368 w 5793"/>
              <a:gd name="T43" fmla="*/ 56 h 1296"/>
              <a:gd name="T44" fmla="*/ 3488 w 5793"/>
              <a:gd name="T45" fmla="*/ 104 h 1296"/>
              <a:gd name="T46" fmla="*/ 3728 w 5793"/>
              <a:gd name="T47" fmla="*/ 112 h 1296"/>
              <a:gd name="T48" fmla="*/ 4144 w 5793"/>
              <a:gd name="T49" fmla="*/ 152 h 1296"/>
              <a:gd name="T50" fmla="*/ 4304 w 5793"/>
              <a:gd name="T51" fmla="*/ 200 h 1296"/>
              <a:gd name="T52" fmla="*/ 4520 w 5793"/>
              <a:gd name="T53" fmla="*/ 200 h 1296"/>
              <a:gd name="T54" fmla="*/ 4560 w 5793"/>
              <a:gd name="T55" fmla="*/ 216 h 1296"/>
              <a:gd name="T56" fmla="*/ 4752 w 5793"/>
              <a:gd name="T57" fmla="*/ 272 h 1296"/>
              <a:gd name="T58" fmla="*/ 4944 w 5793"/>
              <a:gd name="T59" fmla="*/ 336 h 1296"/>
              <a:gd name="T60" fmla="*/ 4984 w 5793"/>
              <a:gd name="T61" fmla="*/ 376 h 1296"/>
              <a:gd name="T62" fmla="*/ 5024 w 5793"/>
              <a:gd name="T63" fmla="*/ 408 h 1296"/>
              <a:gd name="T64" fmla="*/ 5096 w 5793"/>
              <a:gd name="T65" fmla="*/ 496 h 1296"/>
              <a:gd name="T66" fmla="*/ 5192 w 5793"/>
              <a:gd name="T67" fmla="*/ 632 h 1296"/>
              <a:gd name="T68" fmla="*/ 5248 w 5793"/>
              <a:gd name="T69" fmla="*/ 656 h 1296"/>
              <a:gd name="T70" fmla="*/ 5304 w 5793"/>
              <a:gd name="T71" fmla="*/ 688 h 1296"/>
              <a:gd name="T72" fmla="*/ 5352 w 5793"/>
              <a:gd name="T73" fmla="*/ 720 h 1296"/>
              <a:gd name="T74" fmla="*/ 5504 w 5793"/>
              <a:gd name="T75" fmla="*/ 792 h 1296"/>
              <a:gd name="T76" fmla="*/ 5552 w 5793"/>
              <a:gd name="T77" fmla="*/ 824 h 1296"/>
              <a:gd name="T78" fmla="*/ 5624 w 5793"/>
              <a:gd name="T79" fmla="*/ 880 h 1296"/>
              <a:gd name="T80" fmla="*/ 5704 w 5793"/>
              <a:gd name="T81" fmla="*/ 1016 h 1296"/>
              <a:gd name="T82" fmla="*/ 5784 w 5793"/>
              <a:gd name="T83" fmla="*/ 1096 h 1296"/>
              <a:gd name="T84" fmla="*/ 5336 w 5793"/>
              <a:gd name="T85" fmla="*/ 1168 h 1296"/>
              <a:gd name="T86" fmla="*/ 4088 w 5793"/>
              <a:gd name="T87" fmla="*/ 1152 h 1296"/>
              <a:gd name="T88" fmla="*/ 2824 w 5793"/>
              <a:gd name="T89" fmla="*/ 1144 h 1296"/>
              <a:gd name="T90" fmla="*/ 264 w 5793"/>
              <a:gd name="T91" fmla="*/ 1136 h 1296"/>
              <a:gd name="T92" fmla="*/ 0 w 5793"/>
              <a:gd name="T93" fmla="*/ 1096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93" h="1296">
                <a:moveTo>
                  <a:pt x="0" y="1144"/>
                </a:moveTo>
                <a:cubicBezTo>
                  <a:pt x="5" y="1125"/>
                  <a:pt x="14" y="1107"/>
                  <a:pt x="16" y="1088"/>
                </a:cubicBezTo>
                <a:cubicBezTo>
                  <a:pt x="28" y="991"/>
                  <a:pt x="9" y="991"/>
                  <a:pt x="64" y="936"/>
                </a:cubicBezTo>
                <a:cubicBezTo>
                  <a:pt x="79" y="891"/>
                  <a:pt x="72" y="851"/>
                  <a:pt x="112" y="824"/>
                </a:cubicBezTo>
                <a:cubicBezTo>
                  <a:pt x="129" y="774"/>
                  <a:pt x="165" y="740"/>
                  <a:pt x="208" y="712"/>
                </a:cubicBezTo>
                <a:cubicBezTo>
                  <a:pt x="247" y="654"/>
                  <a:pt x="275" y="657"/>
                  <a:pt x="328" y="624"/>
                </a:cubicBezTo>
                <a:cubicBezTo>
                  <a:pt x="398" y="580"/>
                  <a:pt x="331" y="621"/>
                  <a:pt x="376" y="576"/>
                </a:cubicBezTo>
                <a:cubicBezTo>
                  <a:pt x="390" y="562"/>
                  <a:pt x="416" y="553"/>
                  <a:pt x="432" y="544"/>
                </a:cubicBezTo>
                <a:cubicBezTo>
                  <a:pt x="475" y="518"/>
                  <a:pt x="519" y="492"/>
                  <a:pt x="560" y="464"/>
                </a:cubicBezTo>
                <a:cubicBezTo>
                  <a:pt x="585" y="447"/>
                  <a:pt x="619" y="454"/>
                  <a:pt x="648" y="448"/>
                </a:cubicBezTo>
                <a:cubicBezTo>
                  <a:pt x="675" y="430"/>
                  <a:pt x="691" y="398"/>
                  <a:pt x="720" y="384"/>
                </a:cubicBezTo>
                <a:cubicBezTo>
                  <a:pt x="774" y="357"/>
                  <a:pt x="832" y="350"/>
                  <a:pt x="888" y="328"/>
                </a:cubicBezTo>
                <a:cubicBezTo>
                  <a:pt x="978" y="194"/>
                  <a:pt x="1157" y="184"/>
                  <a:pt x="1304" y="176"/>
                </a:cubicBezTo>
                <a:cubicBezTo>
                  <a:pt x="1336" y="165"/>
                  <a:pt x="1367" y="159"/>
                  <a:pt x="1400" y="152"/>
                </a:cubicBezTo>
                <a:cubicBezTo>
                  <a:pt x="1525" y="89"/>
                  <a:pt x="1608" y="81"/>
                  <a:pt x="1752" y="64"/>
                </a:cubicBezTo>
                <a:cubicBezTo>
                  <a:pt x="1795" y="59"/>
                  <a:pt x="1837" y="46"/>
                  <a:pt x="1880" y="40"/>
                </a:cubicBezTo>
                <a:cubicBezTo>
                  <a:pt x="2001" y="0"/>
                  <a:pt x="2207" y="41"/>
                  <a:pt x="2344" y="48"/>
                </a:cubicBezTo>
                <a:cubicBezTo>
                  <a:pt x="2373" y="58"/>
                  <a:pt x="2432" y="72"/>
                  <a:pt x="2432" y="72"/>
                </a:cubicBezTo>
                <a:cubicBezTo>
                  <a:pt x="2632" y="68"/>
                  <a:pt x="2807" y="61"/>
                  <a:pt x="3000" y="48"/>
                </a:cubicBezTo>
                <a:cubicBezTo>
                  <a:pt x="3073" y="24"/>
                  <a:pt x="3158" y="28"/>
                  <a:pt x="3232" y="24"/>
                </a:cubicBezTo>
                <a:cubicBezTo>
                  <a:pt x="3269" y="27"/>
                  <a:pt x="3308" y="23"/>
                  <a:pt x="3344" y="32"/>
                </a:cubicBezTo>
                <a:cubicBezTo>
                  <a:pt x="3355" y="35"/>
                  <a:pt x="3359" y="50"/>
                  <a:pt x="3368" y="56"/>
                </a:cubicBezTo>
                <a:cubicBezTo>
                  <a:pt x="3395" y="74"/>
                  <a:pt x="3456" y="101"/>
                  <a:pt x="3488" y="104"/>
                </a:cubicBezTo>
                <a:cubicBezTo>
                  <a:pt x="3568" y="111"/>
                  <a:pt x="3648" y="109"/>
                  <a:pt x="3728" y="112"/>
                </a:cubicBezTo>
                <a:cubicBezTo>
                  <a:pt x="3894" y="153"/>
                  <a:pt x="3907" y="146"/>
                  <a:pt x="4144" y="152"/>
                </a:cubicBezTo>
                <a:cubicBezTo>
                  <a:pt x="4197" y="178"/>
                  <a:pt x="4246" y="190"/>
                  <a:pt x="4304" y="200"/>
                </a:cubicBezTo>
                <a:cubicBezTo>
                  <a:pt x="4394" y="185"/>
                  <a:pt x="4380" y="184"/>
                  <a:pt x="4520" y="200"/>
                </a:cubicBezTo>
                <a:cubicBezTo>
                  <a:pt x="4534" y="202"/>
                  <a:pt x="4547" y="211"/>
                  <a:pt x="4560" y="216"/>
                </a:cubicBezTo>
                <a:cubicBezTo>
                  <a:pt x="4623" y="239"/>
                  <a:pt x="4686" y="259"/>
                  <a:pt x="4752" y="272"/>
                </a:cubicBezTo>
                <a:cubicBezTo>
                  <a:pt x="4804" y="324"/>
                  <a:pt x="4873" y="329"/>
                  <a:pt x="4944" y="336"/>
                </a:cubicBezTo>
                <a:cubicBezTo>
                  <a:pt x="4994" y="353"/>
                  <a:pt x="4943" y="329"/>
                  <a:pt x="4984" y="376"/>
                </a:cubicBezTo>
                <a:cubicBezTo>
                  <a:pt x="4995" y="389"/>
                  <a:pt x="5012" y="396"/>
                  <a:pt x="5024" y="408"/>
                </a:cubicBezTo>
                <a:cubicBezTo>
                  <a:pt x="5050" y="434"/>
                  <a:pt x="5069" y="469"/>
                  <a:pt x="5096" y="496"/>
                </a:cubicBezTo>
                <a:cubicBezTo>
                  <a:pt x="5107" y="528"/>
                  <a:pt x="5161" y="611"/>
                  <a:pt x="5192" y="632"/>
                </a:cubicBezTo>
                <a:cubicBezTo>
                  <a:pt x="5209" y="643"/>
                  <a:pt x="5230" y="646"/>
                  <a:pt x="5248" y="656"/>
                </a:cubicBezTo>
                <a:cubicBezTo>
                  <a:pt x="5267" y="667"/>
                  <a:pt x="5286" y="677"/>
                  <a:pt x="5304" y="688"/>
                </a:cubicBezTo>
                <a:cubicBezTo>
                  <a:pt x="5320" y="698"/>
                  <a:pt x="5352" y="720"/>
                  <a:pt x="5352" y="720"/>
                </a:cubicBezTo>
                <a:cubicBezTo>
                  <a:pt x="5398" y="790"/>
                  <a:pt x="5431" y="774"/>
                  <a:pt x="5504" y="792"/>
                </a:cubicBezTo>
                <a:cubicBezTo>
                  <a:pt x="5520" y="803"/>
                  <a:pt x="5536" y="813"/>
                  <a:pt x="5552" y="824"/>
                </a:cubicBezTo>
                <a:cubicBezTo>
                  <a:pt x="5660" y="896"/>
                  <a:pt x="5558" y="858"/>
                  <a:pt x="5624" y="880"/>
                </a:cubicBezTo>
                <a:cubicBezTo>
                  <a:pt x="5641" y="930"/>
                  <a:pt x="5659" y="986"/>
                  <a:pt x="5704" y="1016"/>
                </a:cubicBezTo>
                <a:cubicBezTo>
                  <a:pt x="5731" y="1098"/>
                  <a:pt x="5684" y="1083"/>
                  <a:pt x="5784" y="1096"/>
                </a:cubicBezTo>
                <a:cubicBezTo>
                  <a:pt x="5755" y="1296"/>
                  <a:pt x="5793" y="1164"/>
                  <a:pt x="5336" y="1168"/>
                </a:cubicBezTo>
                <a:cubicBezTo>
                  <a:pt x="4920" y="1172"/>
                  <a:pt x="4504" y="1156"/>
                  <a:pt x="4088" y="1152"/>
                </a:cubicBezTo>
                <a:cubicBezTo>
                  <a:pt x="3663" y="1119"/>
                  <a:pt x="3265" y="1140"/>
                  <a:pt x="2824" y="1144"/>
                </a:cubicBezTo>
                <a:cubicBezTo>
                  <a:pt x="1971" y="1141"/>
                  <a:pt x="1117" y="1141"/>
                  <a:pt x="264" y="1136"/>
                </a:cubicBezTo>
                <a:cubicBezTo>
                  <a:pt x="201" y="1136"/>
                  <a:pt x="0" y="1109"/>
                  <a:pt x="0" y="1096"/>
                </a:cubicBezTo>
              </a:path>
            </a:pathLst>
          </a:custGeom>
          <a:pattFill prst="divot">
            <a:fgClr>
              <a:srgbClr val="00FF00"/>
            </a:fgClr>
            <a:bgClr>
              <a:srgbClr val="BFEFBF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4098" name="Picture 2" descr="ddd0fc32575ct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0" y="1916113"/>
            <a:ext cx="3217863" cy="453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 rot="-4715050">
            <a:off x="172244" y="5091907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000080">
                  <a:gamma/>
                  <a:shade val="46275"/>
                  <a:invGamma/>
                </a:srgbClr>
              </a:gs>
              <a:gs pos="100000">
                <a:srgbClr val="00008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/>
          <a:lstStyle/>
          <a:p>
            <a:pPr algn="ctr"/>
            <a:endParaRPr lang="ru-RU" altLang="ru-RU"/>
          </a:p>
        </p:txBody>
      </p:sp>
      <p:sp>
        <p:nvSpPr>
          <p:cNvPr id="4101" name="Oval 5"/>
          <p:cNvSpPr>
            <a:spLocks noChangeArrowheads="1"/>
          </p:cNvSpPr>
          <p:nvPr/>
        </p:nvSpPr>
        <p:spPr bwMode="auto">
          <a:xfrm>
            <a:off x="7235825" y="188913"/>
            <a:ext cx="1511300" cy="15113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altLang="ru-RU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 rot="-4715050">
            <a:off x="172244" y="3004344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333399">
                  <a:gamma/>
                  <a:shade val="46275"/>
                  <a:invGamma/>
                </a:srgbClr>
              </a:gs>
              <a:gs pos="100000">
                <a:srgbClr val="333399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/>
          <a:lstStyle/>
          <a:p>
            <a:pPr algn="ctr"/>
            <a:endParaRPr lang="ru-RU" altLang="ru-RU"/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 rot="-4715050">
            <a:off x="172244" y="699294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accent2"/>
              </a:gs>
              <a:gs pos="100000">
                <a:srgbClr val="4618F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/>
          <a:lstStyle/>
          <a:p>
            <a:pPr algn="ctr"/>
            <a:endParaRPr lang="ru-RU" altLang="ru-RU"/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 rot="551848">
            <a:off x="1763713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accent2"/>
              </a:gs>
              <a:gs pos="100000">
                <a:srgbClr val="4EE8F8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altLang="ru-RU"/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 rot="551848">
            <a:off x="3995738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6E74EE"/>
              </a:gs>
              <a:gs pos="100000">
                <a:srgbClr val="4EE8F8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altLang="ru-RU"/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 rot="551848">
            <a:off x="6227763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6E74EE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altLang="ru-RU"/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 rot="6170213">
            <a:off x="7733506" y="772319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3366FF"/>
              </a:gs>
              <a:gs pos="50000">
                <a:schemeClr val="accent1"/>
              </a:gs>
              <a:gs pos="100000">
                <a:srgbClr val="3366FF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/>
          <a:lstStyle/>
          <a:p>
            <a:pPr algn="ctr"/>
            <a:endParaRPr lang="ru-RU" altLang="ru-RU"/>
          </a:p>
        </p:txBody>
      </p:sp>
      <p:sp>
        <p:nvSpPr>
          <p:cNvPr id="4108" name="AutoShape 12"/>
          <p:cNvSpPr>
            <a:spLocks noChangeArrowheads="1"/>
          </p:cNvSpPr>
          <p:nvPr/>
        </p:nvSpPr>
        <p:spPr bwMode="auto">
          <a:xfrm rot="6170213">
            <a:off x="7733506" y="3075782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4618F0"/>
              </a:gs>
            </a:gsLst>
            <a:lin ang="2700000" scaled="1"/>
          </a:gra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/>
          <a:lstStyle/>
          <a:p>
            <a:pPr algn="ctr"/>
            <a:endParaRPr lang="ru-RU" altLang="ru-RU"/>
          </a:p>
        </p:txBody>
      </p:sp>
      <p:sp>
        <p:nvSpPr>
          <p:cNvPr id="4109" name="AutoShape 13"/>
          <p:cNvSpPr>
            <a:spLocks noChangeArrowheads="1"/>
          </p:cNvSpPr>
          <p:nvPr/>
        </p:nvSpPr>
        <p:spPr bwMode="auto">
          <a:xfrm rot="6170213">
            <a:off x="7733506" y="5307807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66FF"/>
              </a:gs>
            </a:gsLst>
            <a:lin ang="2700000" scaled="1"/>
          </a:gra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/>
          <a:lstStyle/>
          <a:p>
            <a:pPr algn="ctr"/>
            <a:endParaRPr lang="ru-RU" altLang="ru-RU"/>
          </a:p>
        </p:txBody>
      </p:sp>
      <p:sp>
        <p:nvSpPr>
          <p:cNvPr id="4110" name="AutoShape 14"/>
          <p:cNvSpPr>
            <a:spLocks noChangeArrowheads="1"/>
          </p:cNvSpPr>
          <p:nvPr/>
        </p:nvSpPr>
        <p:spPr bwMode="auto">
          <a:xfrm rot="11193881">
            <a:off x="615632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66FF"/>
              </a:gs>
            </a:gsLst>
            <a:lin ang="18900000" scaled="1"/>
          </a:gradFill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endParaRPr lang="ru-RU" altLang="ru-RU"/>
          </a:p>
        </p:txBody>
      </p:sp>
      <p:sp>
        <p:nvSpPr>
          <p:cNvPr id="4111" name="AutoShape 15"/>
          <p:cNvSpPr>
            <a:spLocks noChangeArrowheads="1"/>
          </p:cNvSpPr>
          <p:nvPr/>
        </p:nvSpPr>
        <p:spPr bwMode="auto">
          <a:xfrm rot="11193881">
            <a:off x="406717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E6F9"/>
              </a:gs>
            </a:gsLst>
            <a:lin ang="18900000" scaled="1"/>
          </a:gradFill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endParaRPr lang="ru-RU" altLang="ru-RU"/>
          </a:p>
        </p:txBody>
      </p:sp>
      <p:pic>
        <p:nvPicPr>
          <p:cNvPr id="4112" name="Picture 16" descr="arg-blue-left-t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741" y="1349873"/>
            <a:ext cx="1190625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ani-bird_red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708275"/>
            <a:ext cx="1439862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5" name="Picture 19" descr="b1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5013325"/>
            <a:ext cx="1154113" cy="123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9" name="Picture 23" descr="b13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516563"/>
            <a:ext cx="1020762" cy="109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24" name="AutoShape 28"/>
          <p:cNvSpPr>
            <a:spLocks noChangeArrowheads="1"/>
          </p:cNvSpPr>
          <p:nvPr/>
        </p:nvSpPr>
        <p:spPr bwMode="auto">
          <a:xfrm>
            <a:off x="5435600" y="2636838"/>
            <a:ext cx="3384550" cy="1223962"/>
          </a:xfrm>
          <a:prstGeom prst="wedgeRoundRectCallout">
            <a:avLst>
              <a:gd name="adj1" fmla="val -72329"/>
              <a:gd name="adj2" fmla="val -10958"/>
              <a:gd name="adj3" fmla="val 16667"/>
            </a:avLst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altLang="ru-RU"/>
          </a:p>
        </p:txBody>
      </p:sp>
      <p:sp>
        <p:nvSpPr>
          <p:cNvPr id="4125" name="Text Box 29"/>
          <p:cNvSpPr txBox="1">
            <a:spLocks noChangeArrowheads="1"/>
          </p:cNvSpPr>
          <p:nvPr/>
        </p:nvSpPr>
        <p:spPr bwMode="auto">
          <a:xfrm>
            <a:off x="5508625" y="2781300"/>
            <a:ext cx="324008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>
                <a:solidFill>
                  <a:srgbClr val="008000"/>
                </a:solidFill>
                <a:latin typeface="Times New Roman" panose="02020603050405020304" pitchFamily="18" charset="0"/>
              </a:rPr>
              <a:t>Ребята, берегите зрение!</a:t>
            </a:r>
          </a:p>
        </p:txBody>
      </p:sp>
      <p:pic>
        <p:nvPicPr>
          <p:cNvPr id="4128" name="Picture 32" descr="B_Fly3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28801">
            <a:off x="1287463" y="2536825"/>
            <a:ext cx="1143000" cy="105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9" name="Picture 33" descr="B_Fly21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959049">
            <a:off x="7138194" y="3599656"/>
            <a:ext cx="1368425" cy="102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0" name="Picture 34" descr="B_Fly14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565400"/>
            <a:ext cx="1441450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1" name="Picture 35" descr="b11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5516563"/>
            <a:ext cx="995363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2" name="Picture 36" descr="b11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5157788"/>
            <a:ext cx="995363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34" name="AutoShape 38"/>
          <p:cNvSpPr>
            <a:spLocks noChangeArrowheads="1"/>
          </p:cNvSpPr>
          <p:nvPr/>
        </p:nvSpPr>
        <p:spPr bwMode="auto">
          <a:xfrm rot="11193881">
            <a:off x="169227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E6F9"/>
              </a:gs>
            </a:gsLst>
            <a:lin ang="5400000" scaled="1"/>
          </a:gradFill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endParaRPr lang="ru-RU" altLang="ru-RU"/>
          </a:p>
        </p:txBody>
      </p:sp>
      <p:pic>
        <p:nvPicPr>
          <p:cNvPr id="4136" name="Picture 4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23.wav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37" name="AutoShape 4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8243888" y="6308725"/>
            <a:ext cx="647700" cy="360363"/>
          </a:xfrm>
          <a:prstGeom prst="leftArrow">
            <a:avLst>
              <a:gd name="adj1" fmla="val 50000"/>
              <a:gd name="adj2" fmla="val 44934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031384" y="1199228"/>
            <a:ext cx="474309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err="1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r>
              <a:rPr lang="ru-RU" sz="4000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для глаз</a:t>
            </a:r>
            <a:endParaRPr lang="ru-RU" sz="4000" b="0" cap="none" spc="0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227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92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99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 0.06806 L -0.18107 0.21528 C -0.21649 0.24861 -0.26927 0.26759 -0.32447 0.26759 C -0.38767 0.26759 -0.43784 0.24861 -0.47326 0.21528 L -0.64184 0.06806 " pathEditMode="relative" rAng="0" ptsTypes="FffFF">
                                      <p:cBhvr>
                                        <p:cTn id="100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10" y="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02" presetID="4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747 0.06806 L -0.48473 0.00533 C -0.44827 -0.00856 -0.3941 -0.01597 -0.3375 -0.01597 C -0.27292 -0.01597 -0.22153 -0.00856 -0.18507 0.00533 L -0.01181 0.06806 " pathEditMode="relative" rAng="0" ptsTypes="FffFF">
                                      <p:cBhvr>
                                        <p:cTn id="103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4" y="-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110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1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124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20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0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129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2000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000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1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16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2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2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169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-0.11458 C 0.05781 -0.10833 0.10955 -0.02917 0.10504 0.06273 C 0.10052 0.15463 0.04097 0.22361 -0.02795 0.21759 C -0.09705 0.21157 -0.14861 0.13171 -0.1441 0.04028 C -0.13941 -0.05185 -0.07986 -0.12083 -0.01111 -0.11458 Z " pathEditMode="relative" rAng="234174" ptsTypes="fffff">
                                      <p:cBhvr>
                                        <p:cTn id="170" dur="2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1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17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177" presetID="7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2 0.05741 L 0.0382 -0.2581 L -0.18715 -0.2581 L -0.18715 0.05741 L 0.0382 0.05741 Z " pathEditMode="relative" rAng="16200000" ptsTypes="FFFFF">
                                      <p:cBhvr>
                                        <p:cTn id="178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67" y="-1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1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36"/>
                </p:tgtEl>
              </p:cMediaNode>
            </p:audio>
          </p:childTnLst>
        </p:cTn>
      </p:par>
    </p:tnLst>
    <p:bldLst>
      <p:bldP spid="4100" grpId="0" animBg="1"/>
      <p:bldP spid="4100" grpId="1" animBg="1"/>
      <p:bldP spid="4101" grpId="0" animBg="1"/>
      <p:bldP spid="4101" grpId="1" animBg="1"/>
      <p:bldP spid="4101" grpId="2" animBg="1"/>
      <p:bldP spid="4102" grpId="0" animBg="1"/>
      <p:bldP spid="4102" grpId="1" animBg="1"/>
      <p:bldP spid="4103" grpId="0" animBg="1"/>
      <p:bldP spid="4103" grpId="1" animBg="1"/>
      <p:bldP spid="4104" grpId="0" animBg="1"/>
      <p:bldP spid="4104" grpId="1" animBg="1"/>
      <p:bldP spid="4105" grpId="0" animBg="1"/>
      <p:bldP spid="4105" grpId="1" animBg="1"/>
      <p:bldP spid="4106" grpId="0" animBg="1"/>
      <p:bldP spid="4106" grpId="1" animBg="1"/>
      <p:bldP spid="4107" grpId="0" animBg="1"/>
      <p:bldP spid="4107" grpId="1" animBg="1"/>
      <p:bldP spid="4108" grpId="0" animBg="1"/>
      <p:bldP spid="4108" grpId="1" animBg="1"/>
      <p:bldP spid="4109" grpId="0" animBg="1"/>
      <p:bldP spid="4109" grpId="1" animBg="1"/>
      <p:bldP spid="4110" grpId="0" animBg="1"/>
      <p:bldP spid="4110" grpId="1" animBg="1"/>
      <p:bldP spid="4111" grpId="0" animBg="1"/>
      <p:bldP spid="4111" grpId="1" animBg="1"/>
      <p:bldP spid="4124" grpId="0" animBg="1"/>
      <p:bldP spid="4124" grpId="1" animBg="1"/>
      <p:bldP spid="4125" grpId="0"/>
      <p:bldP spid="4125" grpId="1"/>
      <p:bldP spid="4134" grpId="0" animBg="1"/>
      <p:bldP spid="4134" grpId="1" animBg="1"/>
      <p:bldP spid="413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60070"/>
            <a:ext cx="9144000" cy="400050"/>
          </a:xfrm>
        </p:spPr>
        <p:txBody>
          <a:bodyPr>
            <a:normAutofit fontScale="90000"/>
          </a:bodyPr>
          <a:lstStyle/>
          <a:p>
            <a:r>
              <a:rPr lang="ru-RU" altLang="ru-RU" dirty="0" smtClean="0"/>
              <a:t> </a:t>
            </a:r>
            <a:r>
              <a:rPr lang="ru-RU" altLang="ru-RU" dirty="0"/>
              <a:t>Р</a:t>
            </a:r>
            <a:r>
              <a:rPr lang="ru-RU" altLang="ru-RU" dirty="0" smtClean="0"/>
              <a:t>абота с учебником (выполняем устно)</a:t>
            </a:r>
            <a:endParaRPr lang="ru-RU" altLang="ru-RU" dirty="0"/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5790" y="1059179"/>
            <a:ext cx="7932420" cy="3806190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 задания  с  помощью  координатной прямой: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1020.               № 1021.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1+2 = 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4+0=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3+(-4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                       0</a:t>
            </a: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+(-3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endParaRPr lang="ru-RU" alt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-3+6 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=                   </a:t>
            </a: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-5+0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alt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1+(-5)  = 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3+3=</a:t>
            </a:r>
            <a:endParaRPr lang="ru-RU" alt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5+6    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            7</a:t>
            </a: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+(-7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endParaRPr lang="ru-RU" alt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3+(-2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endParaRPr lang="ru-RU" alt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43379" y="2179319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31996" y="2644219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34588" y="306454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81933" y="3466401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14015" y="390573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81933" y="4367401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54228" y="217874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30071" y="2602883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42451" y="3055166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47556" y="352098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63024" y="3911411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492" y="5066197"/>
            <a:ext cx="4472848" cy="761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0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113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3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3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3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36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/>
      <p:bldP spid="113667" grpId="0" build="p"/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2681288" y="944167"/>
            <a:ext cx="5076825" cy="1134665"/>
          </a:xfrm>
          <a:prstGeom prst="wedgeRoundRectCallout">
            <a:avLst>
              <a:gd name="adj1" fmla="val -62241"/>
              <a:gd name="adj2" fmla="val 36778"/>
              <a:gd name="adj3" fmla="val 16667"/>
            </a:avLst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100" b="1" i="1">
                <a:solidFill>
                  <a:srgbClr val="E70303"/>
                </a:solidFill>
                <a:latin typeface="Georgia" panose="02040502050405020303" pitchFamily="18" charset="0"/>
              </a:rPr>
              <a:t>А  теперь  сосчитайте  без  помощи  координатной  прямой.</a:t>
            </a:r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4619625" y="4389835"/>
            <a:ext cx="857250" cy="800100"/>
          </a:xfrm>
          <a:prstGeom prst="star16">
            <a:avLst>
              <a:gd name="adj" fmla="val 41884"/>
            </a:avLst>
          </a:prstGeom>
          <a:gradFill rotWithShape="0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000" dirty="0"/>
              <a:t>-</a:t>
            </a:r>
            <a:r>
              <a:rPr lang="ru-RU" altLang="ru-RU" sz="3000" dirty="0" smtClean="0"/>
              <a:t>46</a:t>
            </a:r>
            <a:endParaRPr lang="ru-RU" altLang="ru-RU" sz="3000" dirty="0"/>
          </a:p>
        </p:txBody>
      </p:sp>
      <p:grpSp>
        <p:nvGrpSpPr>
          <p:cNvPr id="12296" name="Group 8"/>
          <p:cNvGrpSpPr>
            <a:grpSpLocks/>
          </p:cNvGrpSpPr>
          <p:nvPr/>
        </p:nvGrpSpPr>
        <p:grpSpPr bwMode="auto">
          <a:xfrm>
            <a:off x="4200525" y="2137171"/>
            <a:ext cx="428625" cy="596503"/>
            <a:chOff x="1928" y="812"/>
            <a:chExt cx="360" cy="501"/>
          </a:xfrm>
        </p:grpSpPr>
        <p:sp>
          <p:nvSpPr>
            <p:cNvPr id="10283" name="Oval 9"/>
            <p:cNvSpPr>
              <a:spLocks noChangeArrowheads="1"/>
            </p:cNvSpPr>
            <p:nvPr/>
          </p:nvSpPr>
          <p:spPr bwMode="auto">
            <a:xfrm>
              <a:off x="1956" y="908"/>
              <a:ext cx="288" cy="288"/>
            </a:xfrm>
            <a:prstGeom prst="ellipse">
              <a:avLst/>
            </a:prstGeom>
            <a:solidFill>
              <a:srgbClr val="FBFA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BFAC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350"/>
            </a:p>
          </p:txBody>
        </p:sp>
        <p:sp>
          <p:nvSpPr>
            <p:cNvPr id="10284" name="AutoShape 10"/>
            <p:cNvSpPr>
              <a:spLocks noChangeArrowheads="1"/>
            </p:cNvSpPr>
            <p:nvPr/>
          </p:nvSpPr>
          <p:spPr bwMode="auto">
            <a:xfrm>
              <a:off x="1928" y="812"/>
              <a:ext cx="360" cy="501"/>
            </a:xfrm>
            <a:prstGeom prst="roundRect">
              <a:avLst>
                <a:gd name="adj" fmla="val 35833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BFACA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ru-RU" sz="2700" b="1">
                  <a:latin typeface="Times New Roman" panose="02020603050405020304" pitchFamily="18" charset="0"/>
                </a:rPr>
                <a:t>=</a:t>
              </a:r>
            </a:p>
          </p:txBody>
        </p:sp>
      </p:grpSp>
      <p:sp>
        <p:nvSpPr>
          <p:cNvPr id="12299" name="AutoShape 11"/>
          <p:cNvSpPr>
            <a:spLocks noChangeArrowheads="1"/>
          </p:cNvSpPr>
          <p:nvPr/>
        </p:nvSpPr>
        <p:spPr bwMode="auto">
          <a:xfrm>
            <a:off x="4572000" y="2027635"/>
            <a:ext cx="857250" cy="800100"/>
          </a:xfrm>
          <a:prstGeom prst="star16">
            <a:avLst>
              <a:gd name="adj" fmla="val 41884"/>
            </a:avLst>
          </a:prstGeom>
          <a:gradFill rotWithShape="0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000" dirty="0" smtClean="0"/>
              <a:t>-</a:t>
            </a:r>
            <a:r>
              <a:rPr lang="ru-RU" altLang="ru-RU" sz="3000" dirty="0"/>
              <a:t>3</a:t>
            </a:r>
          </a:p>
        </p:txBody>
      </p:sp>
      <p:grpSp>
        <p:nvGrpSpPr>
          <p:cNvPr id="12300" name="Group 12"/>
          <p:cNvGrpSpPr>
            <a:grpSpLocks/>
          </p:cNvGrpSpPr>
          <p:nvPr/>
        </p:nvGrpSpPr>
        <p:grpSpPr bwMode="auto">
          <a:xfrm>
            <a:off x="4200525" y="2937271"/>
            <a:ext cx="428625" cy="596503"/>
            <a:chOff x="1928" y="812"/>
            <a:chExt cx="360" cy="501"/>
          </a:xfrm>
        </p:grpSpPr>
        <p:sp>
          <p:nvSpPr>
            <p:cNvPr id="10281" name="Oval 13"/>
            <p:cNvSpPr>
              <a:spLocks noChangeArrowheads="1"/>
            </p:cNvSpPr>
            <p:nvPr/>
          </p:nvSpPr>
          <p:spPr bwMode="auto">
            <a:xfrm>
              <a:off x="1956" y="908"/>
              <a:ext cx="288" cy="288"/>
            </a:xfrm>
            <a:prstGeom prst="ellipse">
              <a:avLst/>
            </a:prstGeom>
            <a:solidFill>
              <a:srgbClr val="FBFA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BFAC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350"/>
            </a:p>
          </p:txBody>
        </p:sp>
        <p:sp>
          <p:nvSpPr>
            <p:cNvPr id="10282" name="AutoShape 14"/>
            <p:cNvSpPr>
              <a:spLocks noChangeArrowheads="1"/>
            </p:cNvSpPr>
            <p:nvPr/>
          </p:nvSpPr>
          <p:spPr bwMode="auto">
            <a:xfrm>
              <a:off x="1928" y="812"/>
              <a:ext cx="360" cy="501"/>
            </a:xfrm>
            <a:prstGeom prst="roundRect">
              <a:avLst>
                <a:gd name="adj" fmla="val 35833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BFACA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ru-RU" sz="2700" b="1">
                  <a:latin typeface="Times New Roman" panose="02020603050405020304" pitchFamily="18" charset="0"/>
                </a:rPr>
                <a:t>=</a:t>
              </a:r>
            </a:p>
          </p:txBody>
        </p:sp>
      </p:grpSp>
      <p:sp>
        <p:nvSpPr>
          <p:cNvPr id="12303" name="AutoShape 15"/>
          <p:cNvSpPr>
            <a:spLocks noChangeArrowheads="1"/>
          </p:cNvSpPr>
          <p:nvPr/>
        </p:nvSpPr>
        <p:spPr bwMode="auto">
          <a:xfrm>
            <a:off x="4572000" y="2827735"/>
            <a:ext cx="857250" cy="800100"/>
          </a:xfrm>
          <a:prstGeom prst="star16">
            <a:avLst>
              <a:gd name="adj" fmla="val 41884"/>
            </a:avLst>
          </a:prstGeom>
          <a:gradFill rotWithShape="0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000" dirty="0" smtClean="0"/>
              <a:t>-20</a:t>
            </a:r>
            <a:endParaRPr lang="ru-RU" altLang="ru-RU" sz="3000" dirty="0"/>
          </a:p>
        </p:txBody>
      </p:sp>
      <p:grpSp>
        <p:nvGrpSpPr>
          <p:cNvPr id="12304" name="Group 16"/>
          <p:cNvGrpSpPr>
            <a:grpSpLocks/>
          </p:cNvGrpSpPr>
          <p:nvPr/>
        </p:nvGrpSpPr>
        <p:grpSpPr bwMode="auto">
          <a:xfrm>
            <a:off x="4200525" y="3737371"/>
            <a:ext cx="428625" cy="596503"/>
            <a:chOff x="1928" y="812"/>
            <a:chExt cx="360" cy="501"/>
          </a:xfrm>
        </p:grpSpPr>
        <p:sp>
          <p:nvSpPr>
            <p:cNvPr id="10279" name="Oval 17"/>
            <p:cNvSpPr>
              <a:spLocks noChangeArrowheads="1"/>
            </p:cNvSpPr>
            <p:nvPr/>
          </p:nvSpPr>
          <p:spPr bwMode="auto">
            <a:xfrm>
              <a:off x="1956" y="908"/>
              <a:ext cx="288" cy="288"/>
            </a:xfrm>
            <a:prstGeom prst="ellipse">
              <a:avLst/>
            </a:prstGeom>
            <a:solidFill>
              <a:srgbClr val="FBFA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BFAC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350"/>
            </a:p>
          </p:txBody>
        </p:sp>
        <p:sp>
          <p:nvSpPr>
            <p:cNvPr id="10280" name="AutoShape 18"/>
            <p:cNvSpPr>
              <a:spLocks noChangeArrowheads="1"/>
            </p:cNvSpPr>
            <p:nvPr/>
          </p:nvSpPr>
          <p:spPr bwMode="auto">
            <a:xfrm>
              <a:off x="1928" y="812"/>
              <a:ext cx="360" cy="501"/>
            </a:xfrm>
            <a:prstGeom prst="roundRect">
              <a:avLst>
                <a:gd name="adj" fmla="val 35833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BFACA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ru-RU" sz="2700" b="1">
                  <a:latin typeface="Times New Roman" panose="02020603050405020304" pitchFamily="18" charset="0"/>
                </a:rPr>
                <a:t>=</a:t>
              </a:r>
            </a:p>
          </p:txBody>
        </p:sp>
      </p:grpSp>
      <p:sp>
        <p:nvSpPr>
          <p:cNvPr id="12307" name="AutoShape 19"/>
          <p:cNvSpPr>
            <a:spLocks noChangeArrowheads="1"/>
          </p:cNvSpPr>
          <p:nvPr/>
        </p:nvSpPr>
        <p:spPr bwMode="auto">
          <a:xfrm>
            <a:off x="4572000" y="3627835"/>
            <a:ext cx="857250" cy="800100"/>
          </a:xfrm>
          <a:prstGeom prst="star16">
            <a:avLst>
              <a:gd name="adj" fmla="val 41884"/>
            </a:avLst>
          </a:prstGeom>
          <a:gradFill rotWithShape="0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000" dirty="0" smtClean="0"/>
              <a:t>35</a:t>
            </a:r>
            <a:endParaRPr lang="ru-RU" altLang="ru-RU" sz="3000" dirty="0"/>
          </a:p>
        </p:txBody>
      </p:sp>
      <p:grpSp>
        <p:nvGrpSpPr>
          <p:cNvPr id="12308" name="Group 20"/>
          <p:cNvGrpSpPr>
            <a:grpSpLocks/>
          </p:cNvGrpSpPr>
          <p:nvPr/>
        </p:nvGrpSpPr>
        <p:grpSpPr bwMode="auto">
          <a:xfrm>
            <a:off x="4200525" y="4537471"/>
            <a:ext cx="428625" cy="596503"/>
            <a:chOff x="1928" y="812"/>
            <a:chExt cx="360" cy="501"/>
          </a:xfrm>
        </p:grpSpPr>
        <p:sp>
          <p:nvSpPr>
            <p:cNvPr id="10277" name="Oval 21"/>
            <p:cNvSpPr>
              <a:spLocks noChangeArrowheads="1"/>
            </p:cNvSpPr>
            <p:nvPr/>
          </p:nvSpPr>
          <p:spPr bwMode="auto">
            <a:xfrm>
              <a:off x="1956" y="908"/>
              <a:ext cx="288" cy="288"/>
            </a:xfrm>
            <a:prstGeom prst="ellipse">
              <a:avLst/>
            </a:prstGeom>
            <a:solidFill>
              <a:srgbClr val="FBFA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BFAC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350"/>
            </a:p>
          </p:txBody>
        </p:sp>
        <p:sp>
          <p:nvSpPr>
            <p:cNvPr id="10278" name="AutoShape 22"/>
            <p:cNvSpPr>
              <a:spLocks noChangeArrowheads="1"/>
            </p:cNvSpPr>
            <p:nvPr/>
          </p:nvSpPr>
          <p:spPr bwMode="auto">
            <a:xfrm>
              <a:off x="1928" y="812"/>
              <a:ext cx="360" cy="501"/>
            </a:xfrm>
            <a:prstGeom prst="roundRect">
              <a:avLst>
                <a:gd name="adj" fmla="val 35833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BFACA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ru-RU" sz="2700" b="1">
                  <a:latin typeface="Times New Roman" panose="02020603050405020304" pitchFamily="18" charset="0"/>
                </a:rPr>
                <a:t>=</a:t>
              </a:r>
            </a:p>
          </p:txBody>
        </p:sp>
      </p:grpSp>
      <p:sp>
        <p:nvSpPr>
          <p:cNvPr id="12311" name="AutoShape 23"/>
          <p:cNvSpPr>
            <a:spLocks noChangeArrowheads="1"/>
          </p:cNvSpPr>
          <p:nvPr/>
        </p:nvSpPr>
        <p:spPr bwMode="auto">
          <a:xfrm>
            <a:off x="4619625" y="5200650"/>
            <a:ext cx="857250" cy="800100"/>
          </a:xfrm>
          <a:prstGeom prst="star16">
            <a:avLst>
              <a:gd name="adj" fmla="val 41884"/>
            </a:avLst>
          </a:prstGeom>
          <a:gradFill rotWithShape="0">
            <a:gsLst>
              <a:gs pos="0">
                <a:srgbClr val="FFFFFF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000" dirty="0"/>
              <a:t>0</a:t>
            </a:r>
          </a:p>
        </p:txBody>
      </p:sp>
      <p:grpSp>
        <p:nvGrpSpPr>
          <p:cNvPr id="12312" name="Group 24"/>
          <p:cNvGrpSpPr>
            <a:grpSpLocks/>
          </p:cNvGrpSpPr>
          <p:nvPr/>
        </p:nvGrpSpPr>
        <p:grpSpPr bwMode="auto">
          <a:xfrm>
            <a:off x="4200525" y="5337571"/>
            <a:ext cx="428625" cy="596503"/>
            <a:chOff x="1928" y="812"/>
            <a:chExt cx="360" cy="501"/>
          </a:xfrm>
        </p:grpSpPr>
        <p:sp>
          <p:nvSpPr>
            <p:cNvPr id="10275" name="Oval 25"/>
            <p:cNvSpPr>
              <a:spLocks noChangeArrowheads="1"/>
            </p:cNvSpPr>
            <p:nvPr/>
          </p:nvSpPr>
          <p:spPr bwMode="auto">
            <a:xfrm>
              <a:off x="1956" y="908"/>
              <a:ext cx="288" cy="288"/>
            </a:xfrm>
            <a:prstGeom prst="ellipse">
              <a:avLst/>
            </a:prstGeom>
            <a:solidFill>
              <a:srgbClr val="FBFA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BFACA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350"/>
            </a:p>
          </p:txBody>
        </p:sp>
        <p:sp>
          <p:nvSpPr>
            <p:cNvPr id="10276" name="AutoShape 26"/>
            <p:cNvSpPr>
              <a:spLocks noChangeArrowheads="1"/>
            </p:cNvSpPr>
            <p:nvPr/>
          </p:nvSpPr>
          <p:spPr bwMode="auto">
            <a:xfrm>
              <a:off x="1928" y="812"/>
              <a:ext cx="360" cy="501"/>
            </a:xfrm>
            <a:prstGeom prst="roundRect">
              <a:avLst>
                <a:gd name="adj" fmla="val 35833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BFACA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ru-RU" sz="2700" b="1">
                  <a:latin typeface="Times New Roman" panose="02020603050405020304" pitchFamily="18" charset="0"/>
                </a:rPr>
                <a:t>=</a:t>
              </a:r>
            </a:p>
          </p:txBody>
        </p:sp>
      </p:grpSp>
      <p:grpSp>
        <p:nvGrpSpPr>
          <p:cNvPr id="12315" name="Group 27"/>
          <p:cNvGrpSpPr>
            <a:grpSpLocks/>
          </p:cNvGrpSpPr>
          <p:nvPr/>
        </p:nvGrpSpPr>
        <p:grpSpPr bwMode="auto">
          <a:xfrm>
            <a:off x="2343150" y="2084785"/>
            <a:ext cx="1885950" cy="609600"/>
            <a:chOff x="288" y="768"/>
            <a:chExt cx="1584" cy="512"/>
          </a:xfrm>
        </p:grpSpPr>
        <p:sp>
          <p:nvSpPr>
            <p:cNvPr id="10272" name="AutoShape 28"/>
            <p:cNvSpPr>
              <a:spLocks noChangeArrowheads="1"/>
            </p:cNvSpPr>
            <p:nvPr/>
          </p:nvSpPr>
          <p:spPr bwMode="auto">
            <a:xfrm>
              <a:off x="576" y="768"/>
              <a:ext cx="1296" cy="512"/>
            </a:xfrm>
            <a:prstGeom prst="roundRect">
              <a:avLst>
                <a:gd name="adj" fmla="val 16667"/>
              </a:avLst>
            </a:prstGeom>
            <a:solidFill>
              <a:srgbClr val="FBFACA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350"/>
            </a:p>
          </p:txBody>
        </p:sp>
        <p:sp>
          <p:nvSpPr>
            <p:cNvPr id="10273" name="Text Box 29"/>
            <p:cNvSpPr txBox="1">
              <a:spLocks noChangeArrowheads="1"/>
            </p:cNvSpPr>
            <p:nvPr/>
          </p:nvSpPr>
          <p:spPr bwMode="auto">
            <a:xfrm>
              <a:off x="288" y="864"/>
              <a:ext cx="288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1" dirty="0" smtClean="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  <a:endParaRPr lang="ru-RU" altLang="ru-RU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274" name="Text Box 30"/>
            <p:cNvSpPr txBox="1">
              <a:spLocks noChangeArrowheads="1"/>
            </p:cNvSpPr>
            <p:nvPr/>
          </p:nvSpPr>
          <p:spPr bwMode="auto">
            <a:xfrm>
              <a:off x="612" y="880"/>
              <a:ext cx="1225" cy="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ru-RU" sz="2100" b="1" dirty="0" smtClean="0">
                  <a:solidFill>
                    <a:srgbClr val="000066"/>
                  </a:solidFill>
                  <a:cs typeface="Arial" panose="020B0604020202020204" pitchFamily="34" charset="0"/>
                </a:rPr>
                <a:t>6 </a:t>
              </a:r>
              <a:r>
                <a:rPr lang="ru-RU" altLang="ru-RU" sz="2100" b="1" dirty="0">
                  <a:solidFill>
                    <a:srgbClr val="000066"/>
                  </a:solidFill>
                  <a:cs typeface="Arial" panose="020B0604020202020204" pitchFamily="34" charset="0"/>
                </a:rPr>
                <a:t>+ (-9)</a:t>
              </a:r>
              <a:endParaRPr lang="en-US" altLang="ru-RU" sz="2100" b="1" dirty="0">
                <a:solidFill>
                  <a:srgbClr val="000066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2319" name="Group 31"/>
          <p:cNvGrpSpPr>
            <a:grpSpLocks/>
          </p:cNvGrpSpPr>
          <p:nvPr/>
        </p:nvGrpSpPr>
        <p:grpSpPr bwMode="auto">
          <a:xfrm>
            <a:off x="2351600" y="2933983"/>
            <a:ext cx="1885950" cy="609600"/>
            <a:chOff x="288" y="1440"/>
            <a:chExt cx="1584" cy="512"/>
          </a:xfrm>
        </p:grpSpPr>
        <p:sp>
          <p:nvSpPr>
            <p:cNvPr id="10269" name="Text Box 32"/>
            <p:cNvSpPr txBox="1">
              <a:spLocks noChangeArrowheads="1"/>
            </p:cNvSpPr>
            <p:nvPr/>
          </p:nvSpPr>
          <p:spPr bwMode="auto">
            <a:xfrm>
              <a:off x="288" y="1548"/>
              <a:ext cx="288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1" dirty="0" smtClean="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endParaRPr lang="ru-RU" altLang="ru-RU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270" name="AutoShape 33"/>
            <p:cNvSpPr>
              <a:spLocks noChangeArrowheads="1"/>
            </p:cNvSpPr>
            <p:nvPr/>
          </p:nvSpPr>
          <p:spPr bwMode="auto">
            <a:xfrm>
              <a:off x="576" y="1440"/>
              <a:ext cx="1296" cy="512"/>
            </a:xfrm>
            <a:prstGeom prst="roundRect">
              <a:avLst>
                <a:gd name="adj" fmla="val 16667"/>
              </a:avLst>
            </a:prstGeom>
            <a:solidFill>
              <a:srgbClr val="FBFACA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350"/>
            </a:p>
          </p:txBody>
        </p:sp>
        <p:sp>
          <p:nvSpPr>
            <p:cNvPr id="10271" name="Text Box 34"/>
            <p:cNvSpPr txBox="1">
              <a:spLocks noChangeArrowheads="1"/>
            </p:cNvSpPr>
            <p:nvPr/>
          </p:nvSpPr>
          <p:spPr bwMode="auto">
            <a:xfrm>
              <a:off x="612" y="1541"/>
              <a:ext cx="1225" cy="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ru-RU" sz="2100" b="1" dirty="0">
                  <a:solidFill>
                    <a:srgbClr val="000066"/>
                  </a:solidFill>
                  <a:cs typeface="Arial" panose="020B0604020202020204" pitchFamily="34" charset="0"/>
                </a:rPr>
                <a:t>-</a:t>
              </a:r>
              <a:r>
                <a:rPr lang="ru-RU" altLang="ru-RU" sz="2100" b="1" dirty="0" smtClean="0">
                  <a:solidFill>
                    <a:srgbClr val="000066"/>
                  </a:solidFill>
                  <a:cs typeface="Arial" panose="020B0604020202020204" pitchFamily="34" charset="0"/>
                </a:rPr>
                <a:t>15 </a:t>
              </a:r>
              <a:r>
                <a:rPr lang="ru-RU" altLang="ru-RU" sz="2100" b="1" dirty="0">
                  <a:solidFill>
                    <a:srgbClr val="000066"/>
                  </a:solidFill>
                  <a:cs typeface="Arial" panose="020B0604020202020204" pitchFamily="34" charset="0"/>
                </a:rPr>
                <a:t>+ (-5 )</a:t>
              </a:r>
              <a:endParaRPr lang="en-US" altLang="ru-RU" sz="2100" b="1" dirty="0">
                <a:solidFill>
                  <a:srgbClr val="000066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2323" name="Group 35"/>
          <p:cNvGrpSpPr>
            <a:grpSpLocks/>
          </p:cNvGrpSpPr>
          <p:nvPr/>
        </p:nvGrpSpPr>
        <p:grpSpPr bwMode="auto">
          <a:xfrm>
            <a:off x="2343150" y="3684985"/>
            <a:ext cx="1976438" cy="609600"/>
            <a:chOff x="288" y="2112"/>
            <a:chExt cx="1660" cy="512"/>
          </a:xfrm>
        </p:grpSpPr>
        <p:sp>
          <p:nvSpPr>
            <p:cNvPr id="10266" name="Text Box 36"/>
            <p:cNvSpPr txBox="1">
              <a:spLocks noChangeArrowheads="1"/>
            </p:cNvSpPr>
            <p:nvPr/>
          </p:nvSpPr>
          <p:spPr bwMode="auto">
            <a:xfrm>
              <a:off x="288" y="2232"/>
              <a:ext cx="288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1" dirty="0" smtClean="0">
                  <a:solidFill>
                    <a:srgbClr val="0000FF"/>
                  </a:solidFill>
                  <a:latin typeface="Times New Roman" panose="02020603050405020304" pitchFamily="18" charset="0"/>
                </a:rPr>
                <a:t>3</a:t>
              </a:r>
              <a:endParaRPr lang="ru-RU" altLang="ru-RU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267" name="AutoShape 37"/>
            <p:cNvSpPr>
              <a:spLocks noChangeArrowheads="1"/>
            </p:cNvSpPr>
            <p:nvPr/>
          </p:nvSpPr>
          <p:spPr bwMode="auto">
            <a:xfrm>
              <a:off x="576" y="2112"/>
              <a:ext cx="1296" cy="512"/>
            </a:xfrm>
            <a:prstGeom prst="roundRect">
              <a:avLst>
                <a:gd name="adj" fmla="val 16667"/>
              </a:avLst>
            </a:prstGeom>
            <a:solidFill>
              <a:srgbClr val="FBFACA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350"/>
            </a:p>
          </p:txBody>
        </p:sp>
        <p:sp>
          <p:nvSpPr>
            <p:cNvPr id="10268" name="Text Box 38"/>
            <p:cNvSpPr txBox="1">
              <a:spLocks noChangeArrowheads="1"/>
            </p:cNvSpPr>
            <p:nvPr/>
          </p:nvSpPr>
          <p:spPr bwMode="auto">
            <a:xfrm>
              <a:off x="525" y="2220"/>
              <a:ext cx="1423" cy="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ru-RU" sz="2100" b="1" dirty="0">
                  <a:solidFill>
                    <a:srgbClr val="000066"/>
                  </a:solidFill>
                  <a:cs typeface="Arial" panose="020B0604020202020204" pitchFamily="34" charset="0"/>
                </a:rPr>
                <a:t>-2 + </a:t>
              </a:r>
              <a:r>
                <a:rPr lang="ru-RU" altLang="ru-RU" sz="2100" b="1" dirty="0" smtClean="0">
                  <a:solidFill>
                    <a:srgbClr val="000066"/>
                  </a:solidFill>
                  <a:cs typeface="Arial" panose="020B0604020202020204" pitchFamily="34" charset="0"/>
                </a:rPr>
                <a:t>37</a:t>
              </a:r>
              <a:endParaRPr lang="en-US" altLang="ru-RU" sz="2100" b="1" dirty="0">
                <a:solidFill>
                  <a:srgbClr val="000066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2327" name="Group 39"/>
          <p:cNvGrpSpPr>
            <a:grpSpLocks/>
          </p:cNvGrpSpPr>
          <p:nvPr/>
        </p:nvGrpSpPr>
        <p:grpSpPr bwMode="auto">
          <a:xfrm>
            <a:off x="2343150" y="4485085"/>
            <a:ext cx="1885950" cy="609600"/>
            <a:chOff x="288" y="2784"/>
            <a:chExt cx="1584" cy="512"/>
          </a:xfrm>
        </p:grpSpPr>
        <p:sp>
          <p:nvSpPr>
            <p:cNvPr id="10263" name="Text Box 40"/>
            <p:cNvSpPr txBox="1">
              <a:spLocks noChangeArrowheads="1"/>
            </p:cNvSpPr>
            <p:nvPr/>
          </p:nvSpPr>
          <p:spPr bwMode="auto">
            <a:xfrm>
              <a:off x="288" y="2916"/>
              <a:ext cx="288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1" dirty="0" smtClean="0">
                  <a:solidFill>
                    <a:srgbClr val="0000FF"/>
                  </a:solidFill>
                  <a:latin typeface="Times New Roman" panose="02020603050405020304" pitchFamily="18" charset="0"/>
                </a:rPr>
                <a:t>4</a:t>
              </a:r>
              <a:endParaRPr lang="ru-RU" altLang="ru-RU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264" name="AutoShape 41"/>
            <p:cNvSpPr>
              <a:spLocks noChangeArrowheads="1"/>
            </p:cNvSpPr>
            <p:nvPr/>
          </p:nvSpPr>
          <p:spPr bwMode="auto">
            <a:xfrm>
              <a:off x="576" y="2784"/>
              <a:ext cx="1296" cy="512"/>
            </a:xfrm>
            <a:prstGeom prst="roundRect">
              <a:avLst>
                <a:gd name="adj" fmla="val 16667"/>
              </a:avLst>
            </a:prstGeom>
            <a:solidFill>
              <a:srgbClr val="FBFACA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350"/>
            </a:p>
          </p:txBody>
        </p:sp>
        <p:sp>
          <p:nvSpPr>
            <p:cNvPr id="10265" name="Text Box 42"/>
            <p:cNvSpPr txBox="1">
              <a:spLocks noChangeArrowheads="1"/>
            </p:cNvSpPr>
            <p:nvPr/>
          </p:nvSpPr>
          <p:spPr bwMode="auto">
            <a:xfrm>
              <a:off x="612" y="2886"/>
              <a:ext cx="1225" cy="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ru-RU" sz="2100" b="1" dirty="0">
                  <a:solidFill>
                    <a:srgbClr val="000066"/>
                  </a:solidFill>
                  <a:cs typeface="Arial" panose="020B0604020202020204" pitchFamily="34" charset="0"/>
                </a:rPr>
                <a:t>-</a:t>
              </a:r>
              <a:r>
                <a:rPr lang="ru-RU" altLang="ru-RU" sz="2100" b="1" dirty="0" smtClean="0">
                  <a:solidFill>
                    <a:srgbClr val="000066"/>
                  </a:solidFill>
                  <a:cs typeface="Arial" panose="020B0604020202020204" pitchFamily="34" charset="0"/>
                </a:rPr>
                <a:t>31</a:t>
              </a:r>
              <a:r>
                <a:rPr lang="ru-RU" altLang="ru-RU" sz="2100" b="1" dirty="0">
                  <a:solidFill>
                    <a:srgbClr val="000066"/>
                  </a:solidFill>
                  <a:cs typeface="Arial" panose="020B0604020202020204" pitchFamily="34" charset="0"/>
                </a:rPr>
                <a:t>+(-</a:t>
              </a:r>
              <a:r>
                <a:rPr lang="ru-RU" altLang="ru-RU" sz="2100" b="1" dirty="0" smtClean="0">
                  <a:solidFill>
                    <a:srgbClr val="000066"/>
                  </a:solidFill>
                  <a:cs typeface="Arial" panose="020B0604020202020204" pitchFamily="34" charset="0"/>
                </a:rPr>
                <a:t>15</a:t>
              </a:r>
              <a:r>
                <a:rPr lang="ru-RU" altLang="ru-RU" sz="2100" b="1" dirty="0">
                  <a:solidFill>
                    <a:srgbClr val="000066"/>
                  </a:solidFill>
                  <a:cs typeface="Arial" panose="020B0604020202020204" pitchFamily="34" charset="0"/>
                </a:rPr>
                <a:t>)</a:t>
              </a:r>
              <a:endParaRPr lang="en-US" altLang="ru-RU" sz="2100" b="1" dirty="0">
                <a:solidFill>
                  <a:srgbClr val="000066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2331" name="Group 43"/>
          <p:cNvGrpSpPr>
            <a:grpSpLocks/>
          </p:cNvGrpSpPr>
          <p:nvPr/>
        </p:nvGrpSpPr>
        <p:grpSpPr bwMode="auto">
          <a:xfrm>
            <a:off x="2351485" y="5263754"/>
            <a:ext cx="1885950" cy="609600"/>
            <a:chOff x="295" y="3438"/>
            <a:chExt cx="1584" cy="512"/>
          </a:xfrm>
        </p:grpSpPr>
        <p:sp>
          <p:nvSpPr>
            <p:cNvPr id="10260" name="Text Box 44"/>
            <p:cNvSpPr txBox="1">
              <a:spLocks noChangeArrowheads="1"/>
            </p:cNvSpPr>
            <p:nvPr/>
          </p:nvSpPr>
          <p:spPr bwMode="auto">
            <a:xfrm>
              <a:off x="295" y="3534"/>
              <a:ext cx="288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altLang="ru-RU" b="1" dirty="0" smtClean="0">
                  <a:solidFill>
                    <a:srgbClr val="0000FF"/>
                  </a:solidFill>
                  <a:latin typeface="Times New Roman" panose="02020603050405020304" pitchFamily="18" charset="0"/>
                </a:rPr>
                <a:t>5</a:t>
              </a:r>
              <a:endParaRPr lang="ru-RU" altLang="ru-RU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261" name="AutoShape 45"/>
            <p:cNvSpPr>
              <a:spLocks noChangeArrowheads="1"/>
            </p:cNvSpPr>
            <p:nvPr/>
          </p:nvSpPr>
          <p:spPr bwMode="auto">
            <a:xfrm>
              <a:off x="583" y="3438"/>
              <a:ext cx="1296" cy="512"/>
            </a:xfrm>
            <a:prstGeom prst="roundRect">
              <a:avLst>
                <a:gd name="adj" fmla="val 16667"/>
              </a:avLst>
            </a:prstGeom>
            <a:solidFill>
              <a:srgbClr val="FBFACA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 sz="1350"/>
            </a:p>
          </p:txBody>
        </p:sp>
        <p:sp>
          <p:nvSpPr>
            <p:cNvPr id="10262" name="Text Box 46"/>
            <p:cNvSpPr txBox="1">
              <a:spLocks noChangeArrowheads="1"/>
            </p:cNvSpPr>
            <p:nvPr/>
          </p:nvSpPr>
          <p:spPr bwMode="auto">
            <a:xfrm>
              <a:off x="567" y="3548"/>
              <a:ext cx="1270" cy="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altLang="ru-RU" sz="2100" b="1" dirty="0">
                  <a:solidFill>
                    <a:srgbClr val="000066"/>
                  </a:solidFill>
                  <a:cs typeface="Arial" panose="020B0604020202020204" pitchFamily="34" charset="0"/>
                </a:rPr>
                <a:t>-32 </a:t>
              </a:r>
              <a:r>
                <a:rPr lang="ru-RU" altLang="ru-RU" sz="2100" b="1" dirty="0" smtClean="0">
                  <a:solidFill>
                    <a:srgbClr val="000066"/>
                  </a:solidFill>
                  <a:cs typeface="Arial" panose="020B0604020202020204" pitchFamily="34" charset="0"/>
                </a:rPr>
                <a:t>+32</a:t>
              </a:r>
              <a:endParaRPr lang="en-US" altLang="ru-RU" sz="2100" b="1" dirty="0">
                <a:solidFill>
                  <a:srgbClr val="000066"/>
                </a:solidFill>
                <a:cs typeface="Arial" panose="020B0604020202020204" pitchFamily="34" charset="0"/>
              </a:endParaRPr>
            </a:p>
          </p:txBody>
        </p:sp>
      </p:grpSp>
      <p:pic>
        <p:nvPicPr>
          <p:cNvPr id="45" name="Picture 2" descr="Картинки &quot;Незнайка и его друзья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62725" y="3336727"/>
            <a:ext cx="1758871" cy="284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jlipeiton - альбом &quot;ОТРИСОВКИ НЕЗНАЙКА (АВТОР ЕЛКА)&quot; на Яндекс.Фотка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1100" y="1294151"/>
            <a:ext cx="1976706" cy="3857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37363" y="191260"/>
            <a:ext cx="38314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a typeface="+mj-ea"/>
                <a:cs typeface="+mj-cs"/>
              </a:rPr>
              <a:t>Проверь себя !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62241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  <p:bldP spid="12295" grpId="0" animBg="1"/>
      <p:bldP spid="12299" grpId="0" animBg="1"/>
      <p:bldP spid="12303" grpId="0" animBg="1"/>
      <p:bldP spid="12307" grpId="0" animBg="1"/>
      <p:bldP spid="123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385889" y="2187180"/>
          <a:ext cx="6347225" cy="36052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9445"/>
                <a:gridCol w="1269445"/>
                <a:gridCol w="1269445"/>
                <a:gridCol w="1269445"/>
                <a:gridCol w="1269445"/>
              </a:tblGrid>
              <a:tr h="741493">
                <a:tc>
                  <a:txBody>
                    <a:bodyPr/>
                    <a:lstStyle/>
                    <a:p>
                      <a:pPr algn="ctr"/>
                      <a:r>
                        <a:rPr lang="en-US" sz="4100" dirty="0" smtClean="0">
                          <a:latin typeface="Bookman Old Style" pitchFamily="18" charset="0"/>
                        </a:rPr>
                        <a:t>+</a:t>
                      </a:r>
                      <a:endParaRPr lang="ru-RU" sz="4100" dirty="0">
                        <a:latin typeface="Bookman Old Style" pitchFamily="18" charset="0"/>
                      </a:endParaRPr>
                    </a:p>
                  </a:txBody>
                  <a:tcPr marL="68582" marR="68582" marT="34295" marB="34295">
                    <a:solidFill>
                      <a:schemeClr val="accent6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100" dirty="0" smtClean="0">
                          <a:latin typeface="Bookman Old Style" pitchFamily="18" charset="0"/>
                        </a:rPr>
                        <a:t>-7</a:t>
                      </a:r>
                      <a:endParaRPr lang="ru-RU" sz="4100" dirty="0">
                        <a:latin typeface="Bookman Old Style" pitchFamily="18" charset="0"/>
                      </a:endParaRPr>
                    </a:p>
                  </a:txBody>
                  <a:tcPr marL="68582" marR="68582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100" dirty="0" smtClean="0">
                          <a:latin typeface="Bookman Old Style" pitchFamily="18" charset="0"/>
                        </a:rPr>
                        <a:t>3</a:t>
                      </a:r>
                      <a:endParaRPr lang="ru-RU" sz="4100" dirty="0">
                        <a:latin typeface="Bookman Old Style" pitchFamily="18" charset="0"/>
                      </a:endParaRPr>
                    </a:p>
                  </a:txBody>
                  <a:tcPr marL="68582" marR="68582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100" dirty="0" smtClean="0">
                          <a:latin typeface="Bookman Old Style" pitchFamily="18" charset="0"/>
                        </a:rPr>
                        <a:t>-1</a:t>
                      </a:r>
                      <a:endParaRPr lang="ru-RU" sz="4100" dirty="0">
                        <a:latin typeface="Bookman Old Style" pitchFamily="18" charset="0"/>
                      </a:endParaRPr>
                    </a:p>
                  </a:txBody>
                  <a:tcPr marL="68582" marR="68582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100" dirty="0" smtClean="0">
                          <a:latin typeface="Bookman Old Style" pitchFamily="18" charset="0"/>
                        </a:rPr>
                        <a:t>0</a:t>
                      </a:r>
                      <a:endParaRPr lang="ru-RU" sz="4100" dirty="0">
                        <a:latin typeface="Bookman Old Style" pitchFamily="18" charset="0"/>
                      </a:endParaRPr>
                    </a:p>
                  </a:txBody>
                  <a:tcPr marL="68582" marR="68582" marT="34295" marB="34295"/>
                </a:tc>
              </a:tr>
              <a:tr h="7159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Bookman Old Style" pitchFamily="18" charset="0"/>
                        </a:rPr>
                        <a:t>  </a:t>
                      </a:r>
                      <a:r>
                        <a:rPr lang="ru-RU" sz="3000" b="1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en-US" sz="3600" b="1" dirty="0" smtClean="0">
                          <a:latin typeface="Bookman Old Style" pitchFamily="18" charset="0"/>
                        </a:rPr>
                        <a:t>-</a:t>
                      </a:r>
                      <a:r>
                        <a:rPr lang="ru-RU" sz="3600" b="1" dirty="0" smtClean="0">
                          <a:latin typeface="Bookman Old Style" pitchFamily="18" charset="0"/>
                        </a:rPr>
                        <a:t>1</a:t>
                      </a:r>
                      <a:endParaRPr lang="ru-RU" sz="2400" b="1" dirty="0">
                        <a:latin typeface="Bookman Old Style" pitchFamily="18" charset="0"/>
                      </a:endParaRPr>
                    </a:p>
                  </a:txBody>
                  <a:tcPr marL="68582" marR="68582" marT="34295" marB="34295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2" marR="68582" marT="34295" marB="34295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2" marR="68582" marT="34295" marB="34295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2" marR="68582" marT="34295" marB="34295"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 marL="68582" marR="68582" marT="34295" marB="34295"/>
                </a:tc>
              </a:tr>
              <a:tr h="7159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Bookman Old Style" pitchFamily="18" charset="0"/>
                        </a:rPr>
                        <a:t>  </a:t>
                      </a:r>
                      <a:r>
                        <a:rPr lang="ru-RU" sz="3300" b="1" dirty="0" smtClean="0">
                          <a:latin typeface="Bookman Old Style" pitchFamily="18" charset="0"/>
                        </a:rPr>
                        <a:t>  2</a:t>
                      </a:r>
                      <a:endParaRPr lang="ru-RU" sz="2400" b="1" dirty="0">
                        <a:latin typeface="Bookman Old Style" pitchFamily="18" charset="0"/>
                      </a:endParaRPr>
                    </a:p>
                  </a:txBody>
                  <a:tcPr marL="68582" marR="68582" marT="34295" marB="34295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2" marR="68582" marT="34295" marB="34295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2" marR="68582" marT="34295" marB="34295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2" marR="68582" marT="34295" marB="34295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2" marR="68582" marT="34295" marB="34295"/>
                </a:tc>
              </a:tr>
              <a:tr h="7159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Bookman Old Style" pitchFamily="18" charset="0"/>
                        </a:rPr>
                        <a:t>    </a:t>
                      </a:r>
                      <a:r>
                        <a:rPr lang="en-US" sz="3600" b="1" dirty="0" smtClean="0">
                          <a:latin typeface="Bookman Old Style" pitchFamily="18" charset="0"/>
                        </a:rPr>
                        <a:t>-</a:t>
                      </a:r>
                      <a:r>
                        <a:rPr lang="ru-RU" sz="3600" b="1" dirty="0" smtClean="0">
                          <a:latin typeface="Bookman Old Style" pitchFamily="18" charset="0"/>
                        </a:rPr>
                        <a:t>3</a:t>
                      </a:r>
                      <a:endParaRPr lang="ru-RU" sz="1800" b="1" dirty="0">
                        <a:latin typeface="Bookman Old Style" pitchFamily="18" charset="0"/>
                      </a:endParaRPr>
                    </a:p>
                  </a:txBody>
                  <a:tcPr marL="68582" marR="68582" marT="34295" marB="34295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2" marR="68582" marT="34295" marB="34295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2" marR="68582" marT="34295" marB="34295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2" marR="68582" marT="34295" marB="34295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2" marR="68582" marT="34295" marB="34295"/>
                </a:tc>
              </a:tr>
              <a:tr h="71593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Bookman Old Style" pitchFamily="18" charset="0"/>
                        </a:rPr>
                        <a:t>    </a:t>
                      </a:r>
                      <a:r>
                        <a:rPr lang="ru-RU" sz="3300" b="1" dirty="0" smtClean="0">
                          <a:latin typeface="Bookman Old Style" pitchFamily="18" charset="0"/>
                        </a:rPr>
                        <a:t>0</a:t>
                      </a:r>
                      <a:endParaRPr lang="ru-RU" sz="3600" b="1" dirty="0">
                        <a:latin typeface="Bookman Old Style" pitchFamily="18" charset="0"/>
                      </a:endParaRPr>
                    </a:p>
                  </a:txBody>
                  <a:tcPr marL="68582" marR="68582" marT="34295" marB="34295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2" marR="68582" marT="34295" marB="34295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2" marR="68582" marT="34295" marB="34295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2" marR="68582" marT="34295" marB="34295"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8582" marR="68582" marT="34295" marB="34295"/>
                </a:tc>
              </a:tr>
            </a:tbl>
          </a:graphicData>
        </a:graphic>
      </p:graphicFrame>
      <p:sp>
        <p:nvSpPr>
          <p:cNvPr id="32" name="Стрелка вправо 31"/>
          <p:cNvSpPr/>
          <p:nvPr/>
        </p:nvSpPr>
        <p:spPr>
          <a:xfrm>
            <a:off x="1385889" y="2996805"/>
            <a:ext cx="432197" cy="2166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34" name="TextBox 33"/>
          <p:cNvSpPr txBox="1"/>
          <p:nvPr/>
        </p:nvSpPr>
        <p:spPr>
          <a:xfrm>
            <a:off x="2736057" y="2996804"/>
            <a:ext cx="1188244" cy="646331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1</a:t>
            </a:r>
            <a:endParaRPr lang="ru-RU" sz="3600" b="1" dirty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736057" y="2943225"/>
            <a:ext cx="1188244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latin typeface="Bookman Old Style" pitchFamily="18" charset="0"/>
              </a:rPr>
              <a:t>-8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977880" y="2996804"/>
            <a:ext cx="1188244" cy="646331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2</a:t>
            </a:r>
            <a:endParaRPr lang="ru-RU" sz="3600" b="1" dirty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274469" y="2996804"/>
            <a:ext cx="1133475" cy="646331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3</a:t>
            </a:r>
            <a:endParaRPr lang="ru-RU" sz="3600" b="1" dirty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62712" y="2996804"/>
            <a:ext cx="1187054" cy="646331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4</a:t>
            </a:r>
            <a:endParaRPr lang="ru-RU" sz="3600" b="1" dirty="0">
              <a:solidFill>
                <a:schemeClr val="bg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977880" y="2943225"/>
            <a:ext cx="1188244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latin typeface="Bookman Old Style" pitchFamily="18" charset="0"/>
              </a:rPr>
              <a:t>2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274469" y="2943225"/>
            <a:ext cx="1133475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latin typeface="Bookman Old Style" pitchFamily="18" charset="0"/>
              </a:rPr>
              <a:t>-2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6489502" y="2973347"/>
            <a:ext cx="1188244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latin typeface="Bookman Old Style" pitchFamily="18" charset="0"/>
              </a:rPr>
              <a:t>-1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681289" y="3699273"/>
            <a:ext cx="1188244" cy="646331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5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924301" y="3699273"/>
            <a:ext cx="1241822" cy="646331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6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219701" y="3699273"/>
            <a:ext cx="1188244" cy="646331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7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516292" y="3644504"/>
            <a:ext cx="1188244" cy="646331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8</a:t>
            </a: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2681289" y="3699272"/>
            <a:ext cx="1188244" cy="59412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solidFill>
                  <a:srgbClr val="C00000"/>
                </a:solidFill>
                <a:latin typeface="Bookman Old Style" pitchFamily="18" charset="0"/>
              </a:rPr>
              <a:t>-5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3924301" y="3699272"/>
            <a:ext cx="1241822" cy="59412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solidFill>
                  <a:srgbClr val="C00000"/>
                </a:solidFill>
                <a:latin typeface="Bookman Old Style" pitchFamily="18" charset="0"/>
              </a:rPr>
              <a:t>5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5219701" y="3699272"/>
            <a:ext cx="1188244" cy="59412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solidFill>
                  <a:srgbClr val="C00000"/>
                </a:solidFill>
                <a:latin typeface="Bookman Old Style" pitchFamily="18" charset="0"/>
              </a:rPr>
              <a:t>1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462714" y="3699272"/>
            <a:ext cx="1241822" cy="59412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solidFill>
                  <a:srgbClr val="C00000"/>
                </a:solidFill>
                <a:latin typeface="Bookman Old Style" pitchFamily="18" charset="0"/>
              </a:rPr>
              <a:t>2</a:t>
            </a:r>
          </a:p>
        </p:txBody>
      </p:sp>
      <p:sp>
        <p:nvSpPr>
          <p:cNvPr id="69" name="Стрелка вправо 68"/>
          <p:cNvSpPr/>
          <p:nvPr/>
        </p:nvSpPr>
        <p:spPr>
          <a:xfrm>
            <a:off x="1385889" y="3699273"/>
            <a:ext cx="432197" cy="2155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37" name="Стрелка вправо 36"/>
          <p:cNvSpPr/>
          <p:nvPr/>
        </p:nvSpPr>
        <p:spPr>
          <a:xfrm>
            <a:off x="1385889" y="4455319"/>
            <a:ext cx="432197" cy="215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53" name="TextBox 52"/>
          <p:cNvSpPr txBox="1"/>
          <p:nvPr/>
        </p:nvSpPr>
        <p:spPr>
          <a:xfrm>
            <a:off x="2681289" y="4346973"/>
            <a:ext cx="1188244" cy="646331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9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516292" y="4346973"/>
            <a:ext cx="1188244" cy="646331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12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219701" y="4346973"/>
            <a:ext cx="1188244" cy="646331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11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977880" y="4346973"/>
            <a:ext cx="1188244" cy="646331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10</a:t>
            </a: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2681287" y="4346972"/>
            <a:ext cx="1243013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latin typeface="Bookman Old Style" pitchFamily="18" charset="0"/>
              </a:rPr>
              <a:t>-10</a:t>
            </a:r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977880" y="4346972"/>
            <a:ext cx="1188244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latin typeface="Bookman Old Style" pitchFamily="18" charset="0"/>
              </a:rPr>
              <a:t>0</a:t>
            </a: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6462714" y="4346972"/>
            <a:ext cx="1241822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latin typeface="Bookman Old Style" pitchFamily="18" charset="0"/>
              </a:rPr>
              <a:t>-3</a:t>
            </a:r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5219701" y="4346972"/>
            <a:ext cx="1188244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latin typeface="Bookman Old Style" pitchFamily="18" charset="0"/>
              </a:rPr>
              <a:t>-4</a:t>
            </a:r>
          </a:p>
        </p:txBody>
      </p:sp>
      <p:sp>
        <p:nvSpPr>
          <p:cNvPr id="89" name="Стрелка вправо 88"/>
          <p:cNvSpPr/>
          <p:nvPr/>
        </p:nvSpPr>
        <p:spPr>
          <a:xfrm>
            <a:off x="1385889" y="5156598"/>
            <a:ext cx="432197" cy="2166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90" name="TextBox 89"/>
          <p:cNvSpPr txBox="1"/>
          <p:nvPr/>
        </p:nvSpPr>
        <p:spPr>
          <a:xfrm>
            <a:off x="2681289" y="5049442"/>
            <a:ext cx="1188244" cy="715581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5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13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924301" y="5049442"/>
            <a:ext cx="1241822" cy="715581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5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14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274470" y="5049442"/>
            <a:ext cx="1188244" cy="715581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5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15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6516292" y="5049442"/>
            <a:ext cx="1188244" cy="715581"/>
          </a:xfrm>
          <a:prstGeom prst="rect">
            <a:avLst/>
          </a:prstGeom>
          <a:solidFill>
            <a:schemeClr val="accent2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50" b="1" dirty="0">
                <a:solidFill>
                  <a:schemeClr val="bg2">
                    <a:lumMod val="75000"/>
                  </a:schemeClr>
                </a:solidFill>
                <a:latin typeface="Bookman Old Style" pitchFamily="18" charset="0"/>
              </a:rPr>
              <a:t>16</a:t>
            </a:r>
          </a:p>
        </p:txBody>
      </p:sp>
      <p:sp>
        <p:nvSpPr>
          <p:cNvPr id="130" name="Скругленный прямоугольник 129"/>
          <p:cNvSpPr/>
          <p:nvPr/>
        </p:nvSpPr>
        <p:spPr>
          <a:xfrm>
            <a:off x="2681289" y="5049442"/>
            <a:ext cx="1188244" cy="70127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solidFill>
                  <a:srgbClr val="C00000"/>
                </a:solidFill>
                <a:latin typeface="Bookman Old Style" pitchFamily="18" charset="0"/>
              </a:rPr>
              <a:t>-7</a:t>
            </a:r>
          </a:p>
        </p:txBody>
      </p:sp>
      <p:sp>
        <p:nvSpPr>
          <p:cNvPr id="131" name="Скругленный прямоугольник 130"/>
          <p:cNvSpPr/>
          <p:nvPr/>
        </p:nvSpPr>
        <p:spPr>
          <a:xfrm>
            <a:off x="3924301" y="5049442"/>
            <a:ext cx="1241822" cy="70127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solidFill>
                  <a:srgbClr val="C00000"/>
                </a:solidFill>
                <a:latin typeface="Bookman Old Style" pitchFamily="18" charset="0"/>
              </a:rPr>
              <a:t>3</a:t>
            </a:r>
          </a:p>
        </p:txBody>
      </p:sp>
      <p:sp>
        <p:nvSpPr>
          <p:cNvPr id="132" name="Скругленный прямоугольник 131"/>
          <p:cNvSpPr/>
          <p:nvPr/>
        </p:nvSpPr>
        <p:spPr>
          <a:xfrm>
            <a:off x="5274470" y="5049442"/>
            <a:ext cx="1188244" cy="70127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700" b="1" dirty="0">
                <a:solidFill>
                  <a:srgbClr val="C00000"/>
                </a:solidFill>
                <a:latin typeface="Bookman Old Style" pitchFamily="18" charset="0"/>
              </a:rPr>
              <a:t>-1</a:t>
            </a:r>
            <a:endParaRPr lang="ru-RU" sz="27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133" name="Скругленный прямоугольник 132"/>
          <p:cNvSpPr/>
          <p:nvPr/>
        </p:nvSpPr>
        <p:spPr>
          <a:xfrm>
            <a:off x="6516292" y="5049442"/>
            <a:ext cx="1188244" cy="70127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700" b="1" dirty="0">
                <a:solidFill>
                  <a:srgbClr val="C00000"/>
                </a:solidFill>
                <a:latin typeface="Bookman Old Style" pitchFamily="18" charset="0"/>
              </a:rPr>
              <a:t>0</a:t>
            </a:r>
          </a:p>
        </p:txBody>
      </p:sp>
      <p:sp>
        <p:nvSpPr>
          <p:cNvPr id="19532" name="TextBox 171"/>
          <p:cNvSpPr txBox="1">
            <a:spLocks noChangeArrowheads="1"/>
          </p:cNvSpPr>
          <p:nvPr/>
        </p:nvSpPr>
        <p:spPr bwMode="auto">
          <a:xfrm>
            <a:off x="1385888" y="3267075"/>
            <a:ext cx="34336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350" b="1">
                <a:solidFill>
                  <a:srgbClr val="FF0000"/>
                </a:solidFill>
              </a:rPr>
              <a:t>А)</a:t>
            </a:r>
          </a:p>
        </p:txBody>
      </p:sp>
      <p:sp>
        <p:nvSpPr>
          <p:cNvPr id="19533" name="TextBox 172"/>
          <p:cNvSpPr txBox="1">
            <a:spLocks noChangeArrowheads="1"/>
          </p:cNvSpPr>
          <p:nvPr/>
        </p:nvSpPr>
        <p:spPr bwMode="auto">
          <a:xfrm>
            <a:off x="1385888" y="3969544"/>
            <a:ext cx="33534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350" b="1">
                <a:solidFill>
                  <a:srgbClr val="FF0000"/>
                </a:solidFill>
              </a:rPr>
              <a:t>Б)</a:t>
            </a:r>
          </a:p>
        </p:txBody>
      </p:sp>
      <p:sp>
        <p:nvSpPr>
          <p:cNvPr id="19534" name="TextBox 173"/>
          <p:cNvSpPr txBox="1">
            <a:spLocks noChangeArrowheads="1"/>
          </p:cNvSpPr>
          <p:nvPr/>
        </p:nvSpPr>
        <p:spPr bwMode="auto">
          <a:xfrm>
            <a:off x="1385888" y="4725591"/>
            <a:ext cx="33695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350" b="1">
                <a:solidFill>
                  <a:srgbClr val="FF0000"/>
                </a:solidFill>
              </a:rPr>
              <a:t>В)</a:t>
            </a:r>
          </a:p>
        </p:txBody>
      </p:sp>
      <p:sp>
        <p:nvSpPr>
          <p:cNvPr id="19535" name="TextBox 174"/>
          <p:cNvSpPr txBox="1">
            <a:spLocks noChangeArrowheads="1"/>
          </p:cNvSpPr>
          <p:nvPr/>
        </p:nvSpPr>
        <p:spPr bwMode="auto">
          <a:xfrm>
            <a:off x="1385887" y="5319712"/>
            <a:ext cx="31451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350" b="1">
                <a:solidFill>
                  <a:srgbClr val="FF0000"/>
                </a:solidFill>
              </a:rPr>
              <a:t>Г)</a:t>
            </a:r>
          </a:p>
        </p:txBody>
      </p:sp>
      <p:sp>
        <p:nvSpPr>
          <p:cNvPr id="19537" name="Прямоугольник 43"/>
          <p:cNvSpPr>
            <a:spLocks noChangeArrowheads="1"/>
          </p:cNvSpPr>
          <p:nvPr/>
        </p:nvSpPr>
        <p:spPr bwMode="auto">
          <a:xfrm>
            <a:off x="1143001" y="5735241"/>
            <a:ext cx="7393781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75" b="1" dirty="0"/>
              <a:t>Назовите номер ячейки, за которым прячется ответ на пример, выбранный вами для решения.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3093" y="591504"/>
            <a:ext cx="677781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a typeface="+mj-ea"/>
                <a:cs typeface="+mj-cs"/>
              </a:rPr>
              <a:t>Проверь товарища!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946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 nodeType="clickPar">
                      <p:stCondLst>
                        <p:cond delay="0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 nodeType="clickPar">
                      <p:stCondLst>
                        <p:cond delay="0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 nodeType="clickPar">
                      <p:stCondLst>
                        <p:cond delay="0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 nodeType="clickPar">
                      <p:stCondLst>
                        <p:cond delay="0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 nodeType="clickPar">
                      <p:stCondLst>
                        <p:cond delay="0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 nodeType="clickPar">
                      <p:stCondLst>
                        <p:cond delay="0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 nodeType="clickPar">
                      <p:stCondLst>
                        <p:cond delay="0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 nodeType="clickPar">
                      <p:stCondLst>
                        <p:cond delay="0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 nodeType="clickPar">
                      <p:stCondLst>
                        <p:cond delay="0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 nodeType="clickPar">
                      <p:stCondLst>
                        <p:cond delay="0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 nodeType="clickPar">
                      <p:stCondLst>
                        <p:cond delay="0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 nodeType="clickPar">
                      <p:stCondLst>
                        <p:cond delay="0"/>
                      </p:stCondLst>
                      <p:childTnLst>
                        <p:par>
                          <p:cTn id="1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 nodeType="clickPar">
                      <p:stCondLst>
                        <p:cond delay="0"/>
                      </p:stCondLst>
                      <p:childTnLst>
                        <p:par>
                          <p:cTn id="1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 nodeType="clickPar">
                      <p:stCondLst>
                        <p:cond delay="0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 nodeType="clickPar">
                      <p:stCondLst>
                        <p:cond delay="0"/>
                      </p:stCondLst>
                      <p:childTnLst>
                        <p:par>
                          <p:cTn id="1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 nodeType="clickPar">
                      <p:stCondLst>
                        <p:cond delay="0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  <p:bldP spid="35" grpId="0" animBg="1"/>
      <p:bldP spid="38" grpId="0" animBg="1"/>
      <p:bldP spid="39" grpId="0" animBg="1"/>
      <p:bldP spid="40" grpId="0" animBg="1"/>
      <p:bldP spid="45" grpId="0" animBg="1"/>
      <p:bldP spid="46" grpId="0" animBg="1"/>
      <p:bldP spid="47" grpId="0" animBg="1"/>
      <p:bldP spid="52" grpId="0" animBg="1"/>
      <p:bldP spid="54" grpId="0" animBg="1"/>
      <p:bldP spid="55" grpId="0" animBg="1"/>
      <p:bldP spid="56" grpId="0" animBg="1"/>
      <p:bldP spid="61" grpId="0" animBg="1"/>
      <p:bldP spid="62" grpId="0" animBg="1"/>
      <p:bldP spid="63" grpId="0" animBg="1"/>
      <p:bldP spid="64" grpId="0" animBg="1"/>
      <p:bldP spid="69" grpId="0" animBg="1"/>
      <p:bldP spid="37" grpId="0" animBg="1"/>
      <p:bldP spid="53" grpId="0" animBg="1"/>
      <p:bldP spid="70" grpId="0" animBg="1"/>
      <p:bldP spid="71" grpId="0" animBg="1"/>
      <p:bldP spid="72" grpId="0" animBg="1"/>
      <p:bldP spid="77" grpId="0" animBg="1"/>
      <p:bldP spid="78" grpId="0" animBg="1"/>
      <p:bldP spid="80" grpId="0" animBg="1"/>
      <p:bldP spid="81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130" grpId="0" animBg="1"/>
      <p:bldP spid="131" grpId="0" animBg="1"/>
      <p:bldP spid="132" grpId="0" animBg="1"/>
      <p:bldP spid="1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D:\03. Рисунки - Admin\школа\image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4" r="-1563"/>
          <a:stretch>
            <a:fillRect/>
          </a:stretch>
        </p:blipFill>
        <p:spPr bwMode="auto">
          <a:xfrm>
            <a:off x="1225633" y="840193"/>
            <a:ext cx="6119783" cy="49617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18968" y="1378321"/>
            <a:ext cx="622965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ru-RU" sz="2400" b="1" dirty="0">
                <a:solidFill>
                  <a:srgbClr val="FFFFFF"/>
                </a:solidFill>
                <a:latin typeface="Comic Sans MS" pitchFamily="66" charset="0"/>
                <a:cs typeface="Times New Roman" pitchFamily="18" charset="0"/>
              </a:rPr>
              <a:t>Дом. задание:</a:t>
            </a:r>
          </a:p>
          <a:p>
            <a:pPr algn="ctr"/>
            <a:r>
              <a:rPr lang="ru-RU" sz="2400" b="1" dirty="0" smtClean="0">
                <a:solidFill>
                  <a:srgbClr val="FFFFFF"/>
                </a:solidFill>
                <a:latin typeface="Comic Sans MS" pitchFamily="66" charset="0"/>
                <a:cs typeface="Times New Roman" pitchFamily="18" charset="0"/>
              </a:rPr>
              <a:t>п.31, </a:t>
            </a:r>
            <a:r>
              <a:rPr lang="ru-RU" sz="2400" b="1" dirty="0">
                <a:solidFill>
                  <a:srgbClr val="FFFFFF"/>
                </a:solidFill>
                <a:latin typeface="Comic Sans MS" pitchFamily="66" charset="0"/>
                <a:cs typeface="Times New Roman" pitchFamily="18" charset="0"/>
              </a:rPr>
              <a:t>№</a:t>
            </a:r>
            <a:r>
              <a:rPr lang="ru-RU" sz="2400" b="1" dirty="0" smtClean="0">
                <a:solidFill>
                  <a:srgbClr val="FFFFFF"/>
                </a:solidFill>
                <a:latin typeface="Comic Sans MS" pitchFamily="66" charset="0"/>
                <a:cs typeface="Times New Roman" pitchFamily="18" charset="0"/>
              </a:rPr>
              <a:t>1039(а-г), </a:t>
            </a:r>
          </a:p>
          <a:p>
            <a:pPr algn="ctr"/>
            <a:r>
              <a:rPr lang="ru-RU" sz="2400" b="1" dirty="0" smtClean="0">
                <a:solidFill>
                  <a:srgbClr val="FFFFFF"/>
                </a:solidFill>
                <a:latin typeface="Comic Sans MS" pitchFamily="66" charset="0"/>
                <a:cs typeface="Times New Roman" pitchFamily="18" charset="0"/>
              </a:rPr>
              <a:t>1040, 1042(а).   </a:t>
            </a:r>
            <a:endParaRPr lang="ru-RU" sz="2400" b="1" dirty="0">
              <a:solidFill>
                <a:srgbClr val="FFFFFF"/>
              </a:solidFill>
              <a:latin typeface="Comic Sans MS" pitchFamily="66" charset="0"/>
              <a:cs typeface="Times New Roman" pitchFamily="18" charset="0"/>
            </a:endParaRPr>
          </a:p>
        </p:txBody>
      </p:sp>
      <p:graphicFrame>
        <p:nvGraphicFramePr>
          <p:cNvPr id="43012" name="Object 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Формула" r:id="rId4" imgW="114151" imgH="215619" progId="Equation.3">
                  <p:embed/>
                </p:oleObj>
              </mc:Choice>
              <mc:Fallback>
                <p:oleObj name="Формула" r:id="rId4" imgW="114151" imgH="21561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100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34519" y="1878573"/>
            <a:ext cx="7809874" cy="831056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можно выполнить сложение на числовой прямой?</a:t>
            </a: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ru-RU" dirty="0" smtClean="0"/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ru-RU" dirty="0" smtClean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181905" y="2977541"/>
            <a:ext cx="43006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Приложил максимум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усилий.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меня всё получилось!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161854" y="4133503"/>
            <a:ext cx="5347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Что-то не получилось, но я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старался.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2181905" y="5071504"/>
            <a:ext cx="683527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часто возникали затруднения </a:t>
            </a: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процессе участия в работе.</a:t>
            </a:r>
            <a:endParaRPr lang="ru-RU" alt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424894" y="579135"/>
            <a:ext cx="6097568" cy="1092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800" dirty="0" smtClean="0">
                <a:solidFill>
                  <a:srgbClr val="FF0000"/>
                </a:solidFill>
              </a:rPr>
              <a:t>Выберите </a:t>
            </a:r>
            <a:r>
              <a:rPr lang="ru-RU" altLang="ru-RU" sz="2800" dirty="0">
                <a:solidFill>
                  <a:srgbClr val="FF0000"/>
                </a:solidFill>
              </a:rPr>
              <a:t>один из трех вариантов</a:t>
            </a:r>
            <a:r>
              <a:rPr lang="ru-RU" altLang="ru-RU" sz="2800" dirty="0" smtClean="0">
                <a:solidFill>
                  <a:srgbClr val="FF0000"/>
                </a:solidFill>
              </a:rPr>
              <a:t>,</a:t>
            </a:r>
            <a:br>
              <a:rPr lang="ru-RU" altLang="ru-RU" sz="2800" dirty="0" smtClean="0">
                <a:solidFill>
                  <a:srgbClr val="FF0000"/>
                </a:solidFill>
              </a:rPr>
            </a:br>
            <a:r>
              <a:rPr lang="ru-RU" altLang="ru-RU" sz="2800" dirty="0" smtClean="0">
                <a:solidFill>
                  <a:srgbClr val="FF0000"/>
                </a:solidFill>
              </a:rPr>
              <a:t> </a:t>
            </a:r>
            <a:r>
              <a:rPr lang="ru-RU" altLang="ru-RU" sz="2800" dirty="0">
                <a:solidFill>
                  <a:srgbClr val="FF0000"/>
                </a:solidFill>
              </a:rPr>
              <a:t>оценивающий </a:t>
            </a:r>
            <a:r>
              <a:rPr lang="ru-RU" altLang="ru-RU" sz="2800" dirty="0" smtClean="0">
                <a:solidFill>
                  <a:srgbClr val="FF0000"/>
                </a:solidFill>
              </a:rPr>
              <a:t> вашу </a:t>
            </a:r>
            <a:r>
              <a:rPr lang="ru-RU" altLang="ru-RU" sz="2800" dirty="0">
                <a:solidFill>
                  <a:srgbClr val="FF0000"/>
                </a:solidFill>
              </a:rPr>
              <a:t>работу на уроке</a:t>
            </a:r>
            <a:br>
              <a:rPr lang="ru-RU" altLang="ru-RU" sz="2800" dirty="0">
                <a:solidFill>
                  <a:srgbClr val="FF0000"/>
                </a:solidFill>
              </a:rPr>
            </a:br>
            <a:endParaRPr lang="ru-RU" sz="900" dirty="0">
              <a:solidFill>
                <a:srgbClr val="FF0000"/>
              </a:solidFill>
            </a:endParaRPr>
          </a:p>
        </p:txBody>
      </p:sp>
      <p:pic>
        <p:nvPicPr>
          <p:cNvPr id="5122" name="Picture 2" descr="Unhappy Smiley Fac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842" y="4948252"/>
            <a:ext cx="954249" cy="95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Thanks For Watching Smiley Fac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842" y="2843775"/>
            <a:ext cx="969240" cy="96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Обзор медицинских понятий: Индифферентный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808" y="3898559"/>
            <a:ext cx="964149" cy="964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86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857250"/>
            <a:ext cx="6515100" cy="56681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2700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700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36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ктуализация знаний</a:t>
            </a:r>
            <a:endParaRPr lang="ru-RU" altLang="ru-RU" sz="2700" i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одержимое 28"/>
          <p:cNvSpPr>
            <a:spLocks noGrp="1"/>
          </p:cNvSpPr>
          <p:nvPr>
            <p:ph idx="1"/>
          </p:nvPr>
        </p:nvSpPr>
        <p:spPr>
          <a:xfrm>
            <a:off x="736980" y="2024134"/>
            <a:ext cx="7666630" cy="3490415"/>
          </a:xfrm>
        </p:spPr>
        <p:txBody>
          <a:bodyPr rtlCol="0">
            <a:normAutofit fontScale="92500" lnSpcReduction="10000"/>
          </a:bodyPr>
          <a:lstStyle/>
          <a:p>
            <a:pPr marL="2381" indent="8335" eaLnBrk="1" fontAlgn="auto" hangingPunct="1">
              <a:spcAft>
                <a:spcPts val="0"/>
              </a:spcAft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Придумайте задачи на сложение отрицательных чисел, используя данные слова.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25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925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25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25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925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проигрыш</a:t>
            </a:r>
            <a:r>
              <a:rPr lang="ru-RU" sz="2925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925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25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25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925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долг</a:t>
            </a:r>
            <a:r>
              <a:rPr lang="ru-RU" sz="2925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925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25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25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                      </a:t>
            </a:r>
            <a:r>
              <a:rPr lang="ru-RU" sz="2925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расход</a:t>
            </a:r>
            <a:r>
              <a:rPr lang="ru-RU" sz="2925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925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25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25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925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глубина</a:t>
            </a:r>
            <a:r>
              <a:rPr lang="ru-RU" sz="2925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381" indent="8335" eaLnBrk="1" fontAlgn="auto" hangingPunct="1">
              <a:spcAft>
                <a:spcPts val="0"/>
              </a:spcAft>
              <a:buNone/>
              <a:defRPr/>
            </a:pPr>
            <a:r>
              <a:rPr lang="ru-RU" sz="2925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ru-RU" sz="2925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изменение </a:t>
            </a:r>
            <a:r>
              <a:rPr lang="ru-RU" sz="2925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температуры. </a:t>
            </a:r>
            <a:r>
              <a:rPr lang="ru-RU" sz="2925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925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25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67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6316" y="958453"/>
            <a:ext cx="5913239" cy="68103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100" i="1" dirty="0">
                <a:solidFill>
                  <a:srgbClr val="008000"/>
                </a:solidFill>
                <a:latin typeface="Georgia" panose="02040502050405020303" pitchFamily="18" charset="0"/>
              </a:rPr>
              <a:t>Изменение температуры</a:t>
            </a:r>
          </a:p>
        </p:txBody>
      </p:sp>
      <p:sp>
        <p:nvSpPr>
          <p:cNvPr id="4126" name="Freeform 30"/>
          <p:cNvSpPr>
            <a:spLocks/>
          </p:cNvSpPr>
          <p:nvPr/>
        </p:nvSpPr>
        <p:spPr bwMode="auto">
          <a:xfrm>
            <a:off x="7025878" y="998935"/>
            <a:ext cx="3572" cy="4800600"/>
          </a:xfrm>
          <a:custGeom>
            <a:avLst/>
            <a:gdLst>
              <a:gd name="T0" fmla="*/ 7558881 w 3"/>
              <a:gd name="T1" fmla="*/ 0 h 4032"/>
              <a:gd name="T2" fmla="*/ 0 w 3"/>
              <a:gd name="T3" fmla="*/ 2147483646 h 4032"/>
              <a:gd name="T4" fmla="*/ 0 60000 65536"/>
              <a:gd name="T5" fmla="*/ 0 60000 65536"/>
              <a:gd name="T6" fmla="*/ 0 w 3"/>
              <a:gd name="T7" fmla="*/ 0 h 4032"/>
              <a:gd name="T8" fmla="*/ 3 w 3"/>
              <a:gd name="T9" fmla="*/ 4032 h 403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4032">
                <a:moveTo>
                  <a:pt x="3" y="0"/>
                </a:moveTo>
                <a:lnTo>
                  <a:pt x="0" y="4032"/>
                </a:lnTo>
              </a:path>
            </a:pathLst>
          </a:custGeom>
          <a:noFill/>
          <a:ln w="698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27" name="Text Box 31"/>
          <p:cNvSpPr txBox="1">
            <a:spLocks noChangeArrowheads="1"/>
          </p:cNvSpPr>
          <p:nvPr/>
        </p:nvSpPr>
        <p:spPr bwMode="auto">
          <a:xfrm>
            <a:off x="6571060" y="998935"/>
            <a:ext cx="2702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4128" name="Text Box 32"/>
          <p:cNvSpPr txBox="1">
            <a:spLocks noChangeArrowheads="1"/>
          </p:cNvSpPr>
          <p:nvPr/>
        </p:nvSpPr>
        <p:spPr bwMode="auto">
          <a:xfrm>
            <a:off x="6571060" y="1376363"/>
            <a:ext cx="4048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4129" name="Text Box 33"/>
          <p:cNvSpPr txBox="1">
            <a:spLocks noChangeArrowheads="1"/>
          </p:cNvSpPr>
          <p:nvPr/>
        </p:nvSpPr>
        <p:spPr bwMode="auto">
          <a:xfrm>
            <a:off x="6571060" y="1754982"/>
            <a:ext cx="2702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4130" name="Text Box 34"/>
          <p:cNvSpPr txBox="1">
            <a:spLocks noChangeArrowheads="1"/>
          </p:cNvSpPr>
          <p:nvPr/>
        </p:nvSpPr>
        <p:spPr bwMode="auto">
          <a:xfrm>
            <a:off x="6571060" y="2187179"/>
            <a:ext cx="2702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4131" name="Text Box 35"/>
          <p:cNvSpPr txBox="1">
            <a:spLocks noChangeArrowheads="1"/>
          </p:cNvSpPr>
          <p:nvPr/>
        </p:nvSpPr>
        <p:spPr bwMode="auto">
          <a:xfrm>
            <a:off x="6462714" y="3050382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-1</a:t>
            </a:r>
          </a:p>
        </p:txBody>
      </p:sp>
      <p:sp>
        <p:nvSpPr>
          <p:cNvPr id="4132" name="Text Box 36"/>
          <p:cNvSpPr txBox="1">
            <a:spLocks noChangeArrowheads="1"/>
          </p:cNvSpPr>
          <p:nvPr/>
        </p:nvSpPr>
        <p:spPr bwMode="auto">
          <a:xfrm>
            <a:off x="6571060" y="2672954"/>
            <a:ext cx="4048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latin typeface="Times New Roman" panose="02020603050405020304" pitchFamily="18" charset="0"/>
              </a:rPr>
              <a:t>0</a:t>
            </a:r>
          </a:p>
        </p:txBody>
      </p:sp>
      <p:sp>
        <p:nvSpPr>
          <p:cNvPr id="4133" name="Text Box 37"/>
          <p:cNvSpPr txBox="1">
            <a:spLocks noChangeArrowheads="1"/>
          </p:cNvSpPr>
          <p:nvPr/>
        </p:nvSpPr>
        <p:spPr bwMode="auto">
          <a:xfrm>
            <a:off x="6462714" y="3429001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-2</a:t>
            </a:r>
          </a:p>
        </p:txBody>
      </p:sp>
      <p:sp>
        <p:nvSpPr>
          <p:cNvPr id="4134" name="Text Box 38"/>
          <p:cNvSpPr txBox="1">
            <a:spLocks noChangeArrowheads="1"/>
          </p:cNvSpPr>
          <p:nvPr/>
        </p:nvSpPr>
        <p:spPr bwMode="auto">
          <a:xfrm>
            <a:off x="6462714" y="3807619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-3</a:t>
            </a:r>
          </a:p>
        </p:txBody>
      </p:sp>
      <p:sp>
        <p:nvSpPr>
          <p:cNvPr id="4135" name="Text Box 39"/>
          <p:cNvSpPr txBox="1">
            <a:spLocks noChangeArrowheads="1"/>
          </p:cNvSpPr>
          <p:nvPr/>
        </p:nvSpPr>
        <p:spPr bwMode="auto">
          <a:xfrm>
            <a:off x="6462714" y="4238626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-4</a:t>
            </a:r>
          </a:p>
        </p:txBody>
      </p:sp>
      <p:sp>
        <p:nvSpPr>
          <p:cNvPr id="4136" name="Text Box 40"/>
          <p:cNvSpPr txBox="1">
            <a:spLocks noChangeArrowheads="1"/>
          </p:cNvSpPr>
          <p:nvPr/>
        </p:nvSpPr>
        <p:spPr bwMode="auto">
          <a:xfrm>
            <a:off x="6462714" y="4617244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-5</a:t>
            </a:r>
          </a:p>
        </p:txBody>
      </p:sp>
      <p:sp>
        <p:nvSpPr>
          <p:cNvPr id="4137" name="Text Box 41"/>
          <p:cNvSpPr txBox="1">
            <a:spLocks noChangeArrowheads="1"/>
          </p:cNvSpPr>
          <p:nvPr/>
        </p:nvSpPr>
        <p:spPr bwMode="auto">
          <a:xfrm>
            <a:off x="6462714" y="4994673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-6</a:t>
            </a:r>
          </a:p>
        </p:txBody>
      </p:sp>
      <p:sp>
        <p:nvSpPr>
          <p:cNvPr id="4138" name="Line 42"/>
          <p:cNvSpPr>
            <a:spLocks noChangeShapeType="1"/>
          </p:cNvSpPr>
          <p:nvPr/>
        </p:nvSpPr>
        <p:spPr bwMode="auto">
          <a:xfrm>
            <a:off x="6894910" y="2483644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39" name="Oval 43"/>
          <p:cNvSpPr>
            <a:spLocks noChangeArrowheads="1"/>
          </p:cNvSpPr>
          <p:nvPr/>
        </p:nvSpPr>
        <p:spPr bwMode="auto">
          <a:xfrm>
            <a:off x="6949680" y="2862263"/>
            <a:ext cx="134540" cy="13454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350"/>
          </a:p>
        </p:txBody>
      </p:sp>
      <p:sp>
        <p:nvSpPr>
          <p:cNvPr id="4140" name="Line 44"/>
          <p:cNvSpPr>
            <a:spLocks noChangeShapeType="1"/>
          </p:cNvSpPr>
          <p:nvPr/>
        </p:nvSpPr>
        <p:spPr bwMode="auto">
          <a:xfrm>
            <a:off x="6894910" y="2078831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41" name="Line 45"/>
          <p:cNvSpPr>
            <a:spLocks noChangeShapeType="1"/>
          </p:cNvSpPr>
          <p:nvPr/>
        </p:nvSpPr>
        <p:spPr bwMode="auto">
          <a:xfrm>
            <a:off x="6894910" y="1674019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42" name="Line 46"/>
          <p:cNvSpPr>
            <a:spLocks noChangeShapeType="1"/>
          </p:cNvSpPr>
          <p:nvPr/>
        </p:nvSpPr>
        <p:spPr bwMode="auto">
          <a:xfrm>
            <a:off x="6894910" y="1269206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43" name="Line 47"/>
          <p:cNvSpPr>
            <a:spLocks noChangeShapeType="1"/>
          </p:cNvSpPr>
          <p:nvPr/>
        </p:nvSpPr>
        <p:spPr bwMode="auto">
          <a:xfrm>
            <a:off x="6894910" y="3294460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44" name="Line 48"/>
          <p:cNvSpPr>
            <a:spLocks noChangeShapeType="1"/>
          </p:cNvSpPr>
          <p:nvPr/>
        </p:nvSpPr>
        <p:spPr bwMode="auto">
          <a:xfrm>
            <a:off x="6894910" y="3699272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45" name="Line 49"/>
          <p:cNvSpPr>
            <a:spLocks noChangeShapeType="1"/>
          </p:cNvSpPr>
          <p:nvPr/>
        </p:nvSpPr>
        <p:spPr bwMode="auto">
          <a:xfrm>
            <a:off x="6894910" y="4104085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46" name="Line 50"/>
          <p:cNvSpPr>
            <a:spLocks noChangeShapeType="1"/>
          </p:cNvSpPr>
          <p:nvPr/>
        </p:nvSpPr>
        <p:spPr bwMode="auto">
          <a:xfrm>
            <a:off x="6894910" y="4508897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47" name="Line 51"/>
          <p:cNvSpPr>
            <a:spLocks noChangeShapeType="1"/>
          </p:cNvSpPr>
          <p:nvPr/>
        </p:nvSpPr>
        <p:spPr bwMode="auto">
          <a:xfrm>
            <a:off x="6894910" y="4913710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48" name="Line 52"/>
          <p:cNvSpPr>
            <a:spLocks noChangeShapeType="1"/>
          </p:cNvSpPr>
          <p:nvPr/>
        </p:nvSpPr>
        <p:spPr bwMode="auto">
          <a:xfrm>
            <a:off x="6894910" y="5319713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49" name="AutoShape 53"/>
          <p:cNvSpPr>
            <a:spLocks noChangeArrowheads="1"/>
          </p:cNvSpPr>
          <p:nvPr/>
        </p:nvSpPr>
        <p:spPr bwMode="auto">
          <a:xfrm>
            <a:off x="6407945" y="998936"/>
            <a:ext cx="1188244" cy="4860131"/>
          </a:xfrm>
          <a:prstGeom prst="roundRect">
            <a:avLst>
              <a:gd name="adj" fmla="val 16667"/>
            </a:avLst>
          </a:prstGeom>
          <a:solidFill>
            <a:srgbClr val="FFFFFF">
              <a:alpha val="32156"/>
            </a:srgb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350"/>
          </a:p>
        </p:txBody>
      </p:sp>
      <p:sp>
        <p:nvSpPr>
          <p:cNvPr id="4150" name="AutoShape 54"/>
          <p:cNvSpPr>
            <a:spLocks noChangeArrowheads="1"/>
          </p:cNvSpPr>
          <p:nvPr/>
        </p:nvSpPr>
        <p:spPr bwMode="auto">
          <a:xfrm>
            <a:off x="6893720" y="4076700"/>
            <a:ext cx="269081" cy="1619250"/>
          </a:xfrm>
          <a:prstGeom prst="roundRect">
            <a:avLst>
              <a:gd name="adj" fmla="val 16667"/>
            </a:avLst>
          </a:prstGeom>
          <a:solidFill>
            <a:srgbClr val="FF0000">
              <a:alpha val="74901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350"/>
          </a:p>
        </p:txBody>
      </p:sp>
      <p:sp>
        <p:nvSpPr>
          <p:cNvPr id="4151" name="AutoShape 55"/>
          <p:cNvSpPr>
            <a:spLocks noChangeArrowheads="1"/>
          </p:cNvSpPr>
          <p:nvPr/>
        </p:nvSpPr>
        <p:spPr bwMode="auto">
          <a:xfrm>
            <a:off x="6893720" y="2511030"/>
            <a:ext cx="269081" cy="1620440"/>
          </a:xfrm>
          <a:prstGeom prst="roundRect">
            <a:avLst>
              <a:gd name="adj" fmla="val 16667"/>
            </a:avLst>
          </a:prstGeom>
          <a:solidFill>
            <a:srgbClr val="FF0000">
              <a:alpha val="74901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350"/>
          </a:p>
        </p:txBody>
      </p:sp>
      <p:sp>
        <p:nvSpPr>
          <p:cNvPr id="4154" name="AutoShape 58"/>
          <p:cNvSpPr>
            <a:spLocks noChangeArrowheads="1"/>
          </p:cNvSpPr>
          <p:nvPr/>
        </p:nvSpPr>
        <p:spPr bwMode="auto">
          <a:xfrm>
            <a:off x="870343" y="228599"/>
            <a:ext cx="3656867" cy="3700463"/>
          </a:xfrm>
          <a:prstGeom prst="cloudCallout">
            <a:avLst>
              <a:gd name="adj1" fmla="val 60681"/>
              <a:gd name="adj2" fmla="val -16819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i="1" dirty="0">
                <a:latin typeface="Georgia" panose="02040502050405020303" pitchFamily="18" charset="0"/>
              </a:rPr>
              <a:t>Столбик  термометра  установлен  на  -3</a:t>
            </a:r>
            <a:r>
              <a:rPr lang="ru-RU" altLang="ru-RU" sz="1800" b="1" i="1" baseline="30000" dirty="0">
                <a:latin typeface="Georgia" panose="02040502050405020303" pitchFamily="18" charset="0"/>
              </a:rPr>
              <a:t>0</a:t>
            </a:r>
            <a:r>
              <a:rPr lang="ru-RU" altLang="ru-RU" sz="1800" b="1" i="1" dirty="0">
                <a:latin typeface="Georgia" panose="02040502050405020303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i="1" dirty="0">
                <a:latin typeface="Georgia" panose="02040502050405020303" pitchFamily="18" charset="0"/>
              </a:rPr>
              <a:t>Какой станет температура, если столбик изменить на +4</a:t>
            </a:r>
            <a:r>
              <a:rPr lang="ru-RU" altLang="ru-RU" sz="1800" b="1" i="1" baseline="30000" dirty="0">
                <a:latin typeface="Georgia" panose="02040502050405020303" pitchFamily="18" charset="0"/>
              </a:rPr>
              <a:t>0</a:t>
            </a:r>
            <a:r>
              <a:rPr lang="ru-RU" altLang="ru-RU" sz="1800" b="1" i="1" dirty="0">
                <a:latin typeface="Georgia" panose="02040502050405020303" pitchFamily="18" charset="0"/>
              </a:rPr>
              <a:t>?</a:t>
            </a:r>
          </a:p>
        </p:txBody>
      </p:sp>
      <p:sp>
        <p:nvSpPr>
          <p:cNvPr id="4155" name="AutoShape 59"/>
          <p:cNvSpPr>
            <a:spLocks noChangeArrowheads="1"/>
          </p:cNvSpPr>
          <p:nvPr/>
        </p:nvSpPr>
        <p:spPr bwMode="auto">
          <a:xfrm rot="1052940">
            <a:off x="2106139" y="2405208"/>
            <a:ext cx="3055732" cy="1734560"/>
          </a:xfrm>
          <a:prstGeom prst="cloudCallout">
            <a:avLst>
              <a:gd name="adj1" fmla="val -67051"/>
              <a:gd name="adj2" fmla="val 13862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b="1" i="1" dirty="0">
                <a:solidFill>
                  <a:srgbClr val="DE0000"/>
                </a:solidFill>
                <a:latin typeface="Georgia" panose="02040502050405020303" pitchFamily="18" charset="0"/>
              </a:rPr>
              <a:t>Правильно!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b="1" i="1" dirty="0">
                <a:solidFill>
                  <a:srgbClr val="800000"/>
                </a:solidFill>
                <a:latin typeface="Georgia" panose="02040502050405020303" pitchFamily="18" charset="0"/>
              </a:rPr>
              <a:t>Проверяем…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 b="1" i="1" dirty="0">
              <a:solidFill>
                <a:srgbClr val="DE0000"/>
              </a:solidFill>
              <a:latin typeface="Georgia" panose="02040502050405020303" pitchFamily="18" charset="0"/>
            </a:endParaRPr>
          </a:p>
        </p:txBody>
      </p:sp>
      <p:sp>
        <p:nvSpPr>
          <p:cNvPr id="4158" name="Line 62"/>
          <p:cNvSpPr>
            <a:spLocks noChangeShapeType="1"/>
          </p:cNvSpPr>
          <p:nvPr/>
        </p:nvSpPr>
        <p:spPr bwMode="auto">
          <a:xfrm flipV="1">
            <a:off x="7487841" y="2511028"/>
            <a:ext cx="0" cy="156567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59" name="Text Box 63"/>
          <p:cNvSpPr txBox="1">
            <a:spLocks noChangeArrowheads="1"/>
          </p:cNvSpPr>
          <p:nvPr/>
        </p:nvSpPr>
        <p:spPr bwMode="auto">
          <a:xfrm>
            <a:off x="7536657" y="3050382"/>
            <a:ext cx="5132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anose="02020603050405020304" pitchFamily="18" charset="0"/>
              </a:rPr>
              <a:t>+4</a:t>
            </a:r>
          </a:p>
        </p:txBody>
      </p:sp>
      <p:sp>
        <p:nvSpPr>
          <p:cNvPr id="4160" name="Text Box 64"/>
          <p:cNvSpPr txBox="1">
            <a:spLocks noChangeArrowheads="1"/>
          </p:cNvSpPr>
          <p:nvPr/>
        </p:nvSpPr>
        <p:spPr bwMode="auto">
          <a:xfrm>
            <a:off x="3141467" y="5271672"/>
            <a:ext cx="24848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latin typeface="Times New Roman" panose="02020603050405020304" pitchFamily="18" charset="0"/>
              </a:rPr>
              <a:t>-3 + 4 = 1</a:t>
            </a:r>
          </a:p>
        </p:txBody>
      </p:sp>
      <p:pic>
        <p:nvPicPr>
          <p:cNvPr id="1026" name="Picture 2" descr="Картинки &quot;Незнайка и его друзья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73" y="3805027"/>
            <a:ext cx="1783556" cy="284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jlipeiton - альбом &quot;ОТРИСОВКИ НЕЗНАЙКА (АВТОР ЕЛКА)&quot; на Яндекс.Фотка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681" y="769454"/>
            <a:ext cx="1490262" cy="307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nimated Question Mark For Powerpoint - Viewing Galler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9" y="3165951"/>
            <a:ext cx="958825" cy="1022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30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4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4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4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4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4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00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1000"/>
                                        <p:tgtEl>
                                          <p:spTgt spid="41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1000"/>
                                        <p:tgtEl>
                                          <p:spTgt spid="4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1000"/>
                                        <p:tgtEl>
                                          <p:spTgt spid="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4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1000"/>
                                        <p:tgtEl>
                                          <p:spTgt spid="41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1000"/>
                                        <p:tgtEl>
                                          <p:spTgt spid="4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1000"/>
                                        <p:tgtEl>
                                          <p:spTgt spid="4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1000"/>
                                        <p:tgtEl>
                                          <p:spTgt spid="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1000"/>
                                        <p:tgtEl>
                                          <p:spTgt spid="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1000"/>
                                        <p:tgtEl>
                                          <p:spTgt spid="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3" dur="1000"/>
                                        <p:tgtEl>
                                          <p:spTgt spid="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4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500"/>
                                        <p:tgtEl>
                                          <p:spTgt spid="4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4" dur="500"/>
                                        <p:tgtEl>
                                          <p:spTgt spid="41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6" grpId="0" animBg="1"/>
      <p:bldP spid="4127" grpId="0"/>
      <p:bldP spid="4128" grpId="0"/>
      <p:bldP spid="4129" grpId="0"/>
      <p:bldP spid="4130" grpId="0"/>
      <p:bldP spid="4131" grpId="0"/>
      <p:bldP spid="4132" grpId="0"/>
      <p:bldP spid="4133" grpId="0"/>
      <p:bldP spid="4134" grpId="0"/>
      <p:bldP spid="4135" grpId="0"/>
      <p:bldP spid="4136" grpId="0"/>
      <p:bldP spid="4137" grpId="0"/>
      <p:bldP spid="4138" grpId="0" animBg="1"/>
      <p:bldP spid="4139" grpId="0" animBg="1"/>
      <p:bldP spid="4140" grpId="0" animBg="1"/>
      <p:bldP spid="4141" grpId="0" animBg="1"/>
      <p:bldP spid="4142" grpId="0" animBg="1"/>
      <p:bldP spid="4143" grpId="0" animBg="1"/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4150" grpId="0" animBg="1"/>
      <p:bldP spid="4151" grpId="0" animBg="1"/>
      <p:bldP spid="4154" grpId="0" build="allAtOnce" animBg="1"/>
      <p:bldP spid="4155" grpId="0" build="allAtOnce" animBg="1"/>
      <p:bldP spid="4155" grpId="1" build="allAtOnce" animBg="1"/>
      <p:bldP spid="4158" grpId="0" animBg="1"/>
      <p:bldP spid="4159" grpId="0"/>
      <p:bldP spid="41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3"/>
          <p:cNvSpPr>
            <a:spLocks/>
          </p:cNvSpPr>
          <p:nvPr/>
        </p:nvSpPr>
        <p:spPr bwMode="auto">
          <a:xfrm>
            <a:off x="7025878" y="998935"/>
            <a:ext cx="3572" cy="4800600"/>
          </a:xfrm>
          <a:custGeom>
            <a:avLst/>
            <a:gdLst>
              <a:gd name="T0" fmla="*/ 7558881 w 3"/>
              <a:gd name="T1" fmla="*/ 0 h 4032"/>
              <a:gd name="T2" fmla="*/ 0 w 3"/>
              <a:gd name="T3" fmla="*/ 2147483646 h 4032"/>
              <a:gd name="T4" fmla="*/ 0 60000 65536"/>
              <a:gd name="T5" fmla="*/ 0 60000 65536"/>
              <a:gd name="T6" fmla="*/ 0 w 3"/>
              <a:gd name="T7" fmla="*/ 0 h 4032"/>
              <a:gd name="T8" fmla="*/ 3 w 3"/>
              <a:gd name="T9" fmla="*/ 4032 h 403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4032">
                <a:moveTo>
                  <a:pt x="3" y="0"/>
                </a:moveTo>
                <a:lnTo>
                  <a:pt x="0" y="4032"/>
                </a:lnTo>
              </a:path>
            </a:pathLst>
          </a:custGeom>
          <a:noFill/>
          <a:ln w="698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6571060" y="998935"/>
            <a:ext cx="2702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6571060" y="1376363"/>
            <a:ext cx="4048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4101" name="Text Box 6"/>
          <p:cNvSpPr txBox="1">
            <a:spLocks noChangeArrowheads="1"/>
          </p:cNvSpPr>
          <p:nvPr/>
        </p:nvSpPr>
        <p:spPr bwMode="auto">
          <a:xfrm>
            <a:off x="6571060" y="1754982"/>
            <a:ext cx="2702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6571060" y="2187179"/>
            <a:ext cx="2702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4103" name="Text Box 8"/>
          <p:cNvSpPr txBox="1">
            <a:spLocks noChangeArrowheads="1"/>
          </p:cNvSpPr>
          <p:nvPr/>
        </p:nvSpPr>
        <p:spPr bwMode="auto">
          <a:xfrm>
            <a:off x="6462714" y="3050382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-1</a:t>
            </a:r>
          </a:p>
        </p:txBody>
      </p:sp>
      <p:sp>
        <p:nvSpPr>
          <p:cNvPr id="4104" name="Text Box 9"/>
          <p:cNvSpPr txBox="1">
            <a:spLocks noChangeArrowheads="1"/>
          </p:cNvSpPr>
          <p:nvPr/>
        </p:nvSpPr>
        <p:spPr bwMode="auto">
          <a:xfrm>
            <a:off x="6571060" y="2672954"/>
            <a:ext cx="4048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latin typeface="Times New Roman" panose="02020603050405020304" pitchFamily="18" charset="0"/>
              </a:rPr>
              <a:t>0</a:t>
            </a:r>
          </a:p>
        </p:txBody>
      </p:sp>
      <p:sp>
        <p:nvSpPr>
          <p:cNvPr id="4105" name="Text Box 10"/>
          <p:cNvSpPr txBox="1">
            <a:spLocks noChangeArrowheads="1"/>
          </p:cNvSpPr>
          <p:nvPr/>
        </p:nvSpPr>
        <p:spPr bwMode="auto">
          <a:xfrm>
            <a:off x="6462714" y="3429001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-2</a:t>
            </a:r>
          </a:p>
        </p:txBody>
      </p:sp>
      <p:sp>
        <p:nvSpPr>
          <p:cNvPr id="4106" name="Text Box 11"/>
          <p:cNvSpPr txBox="1">
            <a:spLocks noChangeArrowheads="1"/>
          </p:cNvSpPr>
          <p:nvPr/>
        </p:nvSpPr>
        <p:spPr bwMode="auto">
          <a:xfrm>
            <a:off x="6462714" y="3807619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-3</a:t>
            </a:r>
          </a:p>
        </p:txBody>
      </p:sp>
      <p:sp>
        <p:nvSpPr>
          <p:cNvPr id="4107" name="Text Box 12"/>
          <p:cNvSpPr txBox="1">
            <a:spLocks noChangeArrowheads="1"/>
          </p:cNvSpPr>
          <p:nvPr/>
        </p:nvSpPr>
        <p:spPr bwMode="auto">
          <a:xfrm>
            <a:off x="6462714" y="4238626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-4</a:t>
            </a:r>
          </a:p>
        </p:txBody>
      </p:sp>
      <p:sp>
        <p:nvSpPr>
          <p:cNvPr id="4108" name="Text Box 13"/>
          <p:cNvSpPr txBox="1">
            <a:spLocks noChangeArrowheads="1"/>
          </p:cNvSpPr>
          <p:nvPr/>
        </p:nvSpPr>
        <p:spPr bwMode="auto">
          <a:xfrm>
            <a:off x="6462714" y="4617244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-5</a:t>
            </a:r>
          </a:p>
        </p:txBody>
      </p:sp>
      <p:sp>
        <p:nvSpPr>
          <p:cNvPr id="4109" name="Text Box 14"/>
          <p:cNvSpPr txBox="1">
            <a:spLocks noChangeArrowheads="1"/>
          </p:cNvSpPr>
          <p:nvPr/>
        </p:nvSpPr>
        <p:spPr bwMode="auto">
          <a:xfrm>
            <a:off x="6462714" y="4994673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-6</a:t>
            </a:r>
          </a:p>
        </p:txBody>
      </p:sp>
      <p:sp>
        <p:nvSpPr>
          <p:cNvPr id="4110" name="Line 15"/>
          <p:cNvSpPr>
            <a:spLocks noChangeShapeType="1"/>
          </p:cNvSpPr>
          <p:nvPr/>
        </p:nvSpPr>
        <p:spPr bwMode="auto">
          <a:xfrm>
            <a:off x="6894910" y="2483644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11" name="Oval 16"/>
          <p:cNvSpPr>
            <a:spLocks noChangeArrowheads="1"/>
          </p:cNvSpPr>
          <p:nvPr/>
        </p:nvSpPr>
        <p:spPr bwMode="auto">
          <a:xfrm>
            <a:off x="6949680" y="2862263"/>
            <a:ext cx="134540" cy="13454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350"/>
          </a:p>
        </p:txBody>
      </p:sp>
      <p:sp>
        <p:nvSpPr>
          <p:cNvPr id="4112" name="Line 17"/>
          <p:cNvSpPr>
            <a:spLocks noChangeShapeType="1"/>
          </p:cNvSpPr>
          <p:nvPr/>
        </p:nvSpPr>
        <p:spPr bwMode="auto">
          <a:xfrm>
            <a:off x="6894910" y="2078831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13" name="Line 18"/>
          <p:cNvSpPr>
            <a:spLocks noChangeShapeType="1"/>
          </p:cNvSpPr>
          <p:nvPr/>
        </p:nvSpPr>
        <p:spPr bwMode="auto">
          <a:xfrm>
            <a:off x="6894910" y="1674019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14" name="Line 19"/>
          <p:cNvSpPr>
            <a:spLocks noChangeShapeType="1"/>
          </p:cNvSpPr>
          <p:nvPr/>
        </p:nvSpPr>
        <p:spPr bwMode="auto">
          <a:xfrm>
            <a:off x="6894910" y="1269206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15" name="Line 20"/>
          <p:cNvSpPr>
            <a:spLocks noChangeShapeType="1"/>
          </p:cNvSpPr>
          <p:nvPr/>
        </p:nvSpPr>
        <p:spPr bwMode="auto">
          <a:xfrm>
            <a:off x="6894910" y="3294460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16" name="Line 21"/>
          <p:cNvSpPr>
            <a:spLocks noChangeShapeType="1"/>
          </p:cNvSpPr>
          <p:nvPr/>
        </p:nvSpPr>
        <p:spPr bwMode="auto">
          <a:xfrm>
            <a:off x="6894910" y="3699272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17" name="Line 22"/>
          <p:cNvSpPr>
            <a:spLocks noChangeShapeType="1"/>
          </p:cNvSpPr>
          <p:nvPr/>
        </p:nvSpPr>
        <p:spPr bwMode="auto">
          <a:xfrm>
            <a:off x="6894910" y="4104085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18" name="Line 23"/>
          <p:cNvSpPr>
            <a:spLocks noChangeShapeType="1"/>
          </p:cNvSpPr>
          <p:nvPr/>
        </p:nvSpPr>
        <p:spPr bwMode="auto">
          <a:xfrm>
            <a:off x="6894910" y="4508897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19" name="Line 24"/>
          <p:cNvSpPr>
            <a:spLocks noChangeShapeType="1"/>
          </p:cNvSpPr>
          <p:nvPr/>
        </p:nvSpPr>
        <p:spPr bwMode="auto">
          <a:xfrm>
            <a:off x="6894910" y="4913710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20" name="Line 25"/>
          <p:cNvSpPr>
            <a:spLocks noChangeShapeType="1"/>
          </p:cNvSpPr>
          <p:nvPr/>
        </p:nvSpPr>
        <p:spPr bwMode="auto">
          <a:xfrm>
            <a:off x="6894910" y="5319713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4121" name="AutoShape 26"/>
          <p:cNvSpPr>
            <a:spLocks noChangeArrowheads="1"/>
          </p:cNvSpPr>
          <p:nvPr/>
        </p:nvSpPr>
        <p:spPr bwMode="auto">
          <a:xfrm>
            <a:off x="6407945" y="998936"/>
            <a:ext cx="1188244" cy="4860131"/>
          </a:xfrm>
          <a:prstGeom prst="roundRect">
            <a:avLst>
              <a:gd name="adj" fmla="val 16667"/>
            </a:avLst>
          </a:prstGeom>
          <a:solidFill>
            <a:srgbClr val="FFFFFF">
              <a:alpha val="32156"/>
            </a:srgb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350"/>
          </a:p>
        </p:txBody>
      </p:sp>
      <p:sp>
        <p:nvSpPr>
          <p:cNvPr id="4122" name="AutoShape 27"/>
          <p:cNvSpPr>
            <a:spLocks noChangeArrowheads="1"/>
          </p:cNvSpPr>
          <p:nvPr/>
        </p:nvSpPr>
        <p:spPr bwMode="auto">
          <a:xfrm>
            <a:off x="6893720" y="4076700"/>
            <a:ext cx="269081" cy="1619250"/>
          </a:xfrm>
          <a:prstGeom prst="roundRect">
            <a:avLst>
              <a:gd name="adj" fmla="val 16667"/>
            </a:avLst>
          </a:prstGeom>
          <a:solidFill>
            <a:srgbClr val="FF0000">
              <a:alpha val="74901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350"/>
          </a:p>
        </p:txBody>
      </p:sp>
      <p:sp>
        <p:nvSpPr>
          <p:cNvPr id="5148" name="AutoShape 28"/>
          <p:cNvSpPr>
            <a:spLocks noChangeArrowheads="1"/>
          </p:cNvSpPr>
          <p:nvPr/>
        </p:nvSpPr>
        <p:spPr bwMode="auto">
          <a:xfrm>
            <a:off x="6893720" y="1269206"/>
            <a:ext cx="269081" cy="2862263"/>
          </a:xfrm>
          <a:prstGeom prst="roundRect">
            <a:avLst>
              <a:gd name="adj" fmla="val 16667"/>
            </a:avLst>
          </a:prstGeom>
          <a:solidFill>
            <a:srgbClr val="FF0000">
              <a:alpha val="74901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350"/>
          </a:p>
        </p:txBody>
      </p:sp>
      <p:sp>
        <p:nvSpPr>
          <p:cNvPr id="4126" name="AutoShape 31"/>
          <p:cNvSpPr>
            <a:spLocks noChangeArrowheads="1"/>
          </p:cNvSpPr>
          <p:nvPr/>
        </p:nvSpPr>
        <p:spPr bwMode="auto">
          <a:xfrm>
            <a:off x="907017" y="248726"/>
            <a:ext cx="3835004" cy="3921919"/>
          </a:xfrm>
          <a:prstGeom prst="cloudCallout">
            <a:avLst>
              <a:gd name="adj1" fmla="val 60681"/>
              <a:gd name="adj2" fmla="val -16819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b="1" i="1" dirty="0">
                <a:latin typeface="Georgia" panose="02040502050405020303" pitchFamily="18" charset="0"/>
              </a:rPr>
              <a:t>Столбик  термометра  установлен  на  4</a:t>
            </a:r>
            <a:r>
              <a:rPr lang="ru-RU" altLang="ru-RU" sz="2100" b="1" i="1" baseline="30000" dirty="0">
                <a:latin typeface="Georgia" panose="02040502050405020303" pitchFamily="18" charset="0"/>
              </a:rPr>
              <a:t>0</a:t>
            </a:r>
            <a:r>
              <a:rPr lang="ru-RU" altLang="ru-RU" sz="2100" b="1" i="1" dirty="0">
                <a:latin typeface="Georgia" panose="02040502050405020303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b="1" i="1" dirty="0">
                <a:latin typeface="Georgia" panose="02040502050405020303" pitchFamily="18" charset="0"/>
              </a:rPr>
              <a:t>Какой станет температура, если столбик изменить 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b="1" i="1" dirty="0">
                <a:latin typeface="Georgia" panose="02040502050405020303" pitchFamily="18" charset="0"/>
              </a:rPr>
              <a:t>-7</a:t>
            </a:r>
            <a:r>
              <a:rPr lang="ru-RU" altLang="ru-RU" sz="2100" b="1" i="1" baseline="30000" dirty="0">
                <a:latin typeface="Georgia" panose="02040502050405020303" pitchFamily="18" charset="0"/>
              </a:rPr>
              <a:t>0</a:t>
            </a:r>
            <a:r>
              <a:rPr lang="ru-RU" altLang="ru-RU" sz="2100" b="1" i="1" dirty="0">
                <a:latin typeface="Georgia" panose="02040502050405020303" pitchFamily="18" charset="0"/>
              </a:rPr>
              <a:t>?</a:t>
            </a:r>
          </a:p>
        </p:txBody>
      </p:sp>
      <p:sp>
        <p:nvSpPr>
          <p:cNvPr id="5152" name="AutoShape 32"/>
          <p:cNvSpPr>
            <a:spLocks noChangeArrowheads="1"/>
          </p:cNvSpPr>
          <p:nvPr/>
        </p:nvSpPr>
        <p:spPr bwMode="auto">
          <a:xfrm rot="899901">
            <a:off x="2638213" y="3270431"/>
            <a:ext cx="3078956" cy="1188244"/>
          </a:xfrm>
          <a:prstGeom prst="cloudCallout">
            <a:avLst>
              <a:gd name="adj1" fmla="val -84634"/>
              <a:gd name="adj2" fmla="val 121324"/>
            </a:avLst>
          </a:prstGeom>
          <a:solidFill>
            <a:srgbClr val="FDE3F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b="1" i="1" dirty="0">
                <a:solidFill>
                  <a:srgbClr val="DE0000"/>
                </a:solidFill>
                <a:latin typeface="Georgia" panose="02040502050405020303" pitchFamily="18" charset="0"/>
              </a:rPr>
              <a:t>Молодцы!!!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b="1" i="1" dirty="0">
                <a:solidFill>
                  <a:srgbClr val="800000"/>
                </a:solidFill>
                <a:latin typeface="Georgia" panose="02040502050405020303" pitchFamily="18" charset="0"/>
              </a:rPr>
              <a:t>Проверяем…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 b="1" i="1" dirty="0">
              <a:solidFill>
                <a:srgbClr val="DE0000"/>
              </a:solidFill>
              <a:latin typeface="Georgia" panose="02040502050405020303" pitchFamily="18" charset="0"/>
            </a:endParaRPr>
          </a:p>
        </p:txBody>
      </p:sp>
      <p:sp>
        <p:nvSpPr>
          <p:cNvPr id="5153" name="Line 33"/>
          <p:cNvSpPr>
            <a:spLocks noChangeShapeType="1"/>
          </p:cNvSpPr>
          <p:nvPr/>
        </p:nvSpPr>
        <p:spPr bwMode="auto">
          <a:xfrm flipH="1" flipV="1">
            <a:off x="7487841" y="1214437"/>
            <a:ext cx="0" cy="2862263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5154" name="Text Box 34"/>
          <p:cNvSpPr txBox="1">
            <a:spLocks noChangeArrowheads="1"/>
          </p:cNvSpPr>
          <p:nvPr/>
        </p:nvSpPr>
        <p:spPr bwMode="auto">
          <a:xfrm>
            <a:off x="7609285" y="2564607"/>
            <a:ext cx="4411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anose="02020603050405020304" pitchFamily="18" charset="0"/>
              </a:rPr>
              <a:t>-7</a:t>
            </a: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2775015" y="4886325"/>
            <a:ext cx="248483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000" b="1" dirty="0">
                <a:latin typeface="Times New Roman" panose="02020603050405020304" pitchFamily="18" charset="0"/>
              </a:rPr>
              <a:t>4 + (-7) = -3</a:t>
            </a:r>
          </a:p>
        </p:txBody>
      </p:sp>
      <p:pic>
        <p:nvPicPr>
          <p:cNvPr id="35" name="Picture 2" descr="Картинки &quot;Незнайка и его друзья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73" y="3805027"/>
            <a:ext cx="1783556" cy="284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 descr="jlipeiton - альбом &quot;ОТРИСОВКИ НЕЗНАЙКА (АВТОР ЕЛКА)&quot; на Яндекс.Фотка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241" y="384516"/>
            <a:ext cx="1490262" cy="307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3392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0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8" grpId="0" animBg="1"/>
      <p:bldP spid="5152" grpId="0" animBg="1"/>
      <p:bldP spid="5152" grpId="1" animBg="1"/>
      <p:bldP spid="5153" grpId="0" animBg="1"/>
      <p:bldP spid="5154" grpId="0"/>
      <p:bldP spid="51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>
            <a:spLocks/>
          </p:cNvSpPr>
          <p:nvPr/>
        </p:nvSpPr>
        <p:spPr bwMode="auto">
          <a:xfrm>
            <a:off x="7025878" y="998935"/>
            <a:ext cx="3572" cy="4800600"/>
          </a:xfrm>
          <a:custGeom>
            <a:avLst/>
            <a:gdLst>
              <a:gd name="T0" fmla="*/ 7558881 w 3"/>
              <a:gd name="T1" fmla="*/ 0 h 4032"/>
              <a:gd name="T2" fmla="*/ 0 w 3"/>
              <a:gd name="T3" fmla="*/ 2147483646 h 4032"/>
              <a:gd name="T4" fmla="*/ 0 60000 65536"/>
              <a:gd name="T5" fmla="*/ 0 60000 65536"/>
              <a:gd name="T6" fmla="*/ 0 w 3"/>
              <a:gd name="T7" fmla="*/ 0 h 4032"/>
              <a:gd name="T8" fmla="*/ 3 w 3"/>
              <a:gd name="T9" fmla="*/ 4032 h 403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4032">
                <a:moveTo>
                  <a:pt x="3" y="0"/>
                </a:moveTo>
                <a:lnTo>
                  <a:pt x="0" y="4032"/>
                </a:lnTo>
              </a:path>
            </a:pathLst>
          </a:custGeom>
          <a:noFill/>
          <a:ln w="698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6571060" y="998935"/>
            <a:ext cx="2702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571060" y="1376363"/>
            <a:ext cx="4048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571060" y="1754982"/>
            <a:ext cx="2702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6571060" y="2187179"/>
            <a:ext cx="2702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6462714" y="3050382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-1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6571060" y="2672954"/>
            <a:ext cx="4048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latin typeface="Times New Roman" panose="02020603050405020304" pitchFamily="18" charset="0"/>
              </a:rPr>
              <a:t>0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6462714" y="3429001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-2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6462714" y="3807619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-3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6462714" y="4238626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-4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6462714" y="4617244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-5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6462714" y="4994673"/>
            <a:ext cx="67508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3000" b="1">
                <a:solidFill>
                  <a:srgbClr val="3333CC"/>
                </a:solidFill>
                <a:latin typeface="Times New Roman" panose="02020603050405020304" pitchFamily="18" charset="0"/>
              </a:rPr>
              <a:t>-6</a:t>
            </a:r>
          </a:p>
        </p:txBody>
      </p: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6894910" y="2483644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5135" name="Oval 15"/>
          <p:cNvSpPr>
            <a:spLocks noChangeArrowheads="1"/>
          </p:cNvSpPr>
          <p:nvPr/>
        </p:nvSpPr>
        <p:spPr bwMode="auto">
          <a:xfrm>
            <a:off x="6949680" y="2862263"/>
            <a:ext cx="134540" cy="134541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350"/>
          </a:p>
        </p:txBody>
      </p:sp>
      <p:sp>
        <p:nvSpPr>
          <p:cNvPr id="5136" name="Line 16"/>
          <p:cNvSpPr>
            <a:spLocks noChangeShapeType="1"/>
          </p:cNvSpPr>
          <p:nvPr/>
        </p:nvSpPr>
        <p:spPr bwMode="auto">
          <a:xfrm>
            <a:off x="6894910" y="2078831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5137" name="Line 17"/>
          <p:cNvSpPr>
            <a:spLocks noChangeShapeType="1"/>
          </p:cNvSpPr>
          <p:nvPr/>
        </p:nvSpPr>
        <p:spPr bwMode="auto">
          <a:xfrm>
            <a:off x="6894910" y="1674019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5138" name="Line 18"/>
          <p:cNvSpPr>
            <a:spLocks noChangeShapeType="1"/>
          </p:cNvSpPr>
          <p:nvPr/>
        </p:nvSpPr>
        <p:spPr bwMode="auto">
          <a:xfrm>
            <a:off x="6894910" y="1269206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5139" name="Line 19"/>
          <p:cNvSpPr>
            <a:spLocks noChangeShapeType="1"/>
          </p:cNvSpPr>
          <p:nvPr/>
        </p:nvSpPr>
        <p:spPr bwMode="auto">
          <a:xfrm>
            <a:off x="6894910" y="3294460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5140" name="Line 20"/>
          <p:cNvSpPr>
            <a:spLocks noChangeShapeType="1"/>
          </p:cNvSpPr>
          <p:nvPr/>
        </p:nvSpPr>
        <p:spPr bwMode="auto">
          <a:xfrm>
            <a:off x="6894910" y="3699272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5141" name="Line 21"/>
          <p:cNvSpPr>
            <a:spLocks noChangeShapeType="1"/>
          </p:cNvSpPr>
          <p:nvPr/>
        </p:nvSpPr>
        <p:spPr bwMode="auto">
          <a:xfrm>
            <a:off x="6894910" y="4104085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5142" name="Line 22"/>
          <p:cNvSpPr>
            <a:spLocks noChangeShapeType="1"/>
          </p:cNvSpPr>
          <p:nvPr/>
        </p:nvSpPr>
        <p:spPr bwMode="auto">
          <a:xfrm>
            <a:off x="6894910" y="4508897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5143" name="Line 23"/>
          <p:cNvSpPr>
            <a:spLocks noChangeShapeType="1"/>
          </p:cNvSpPr>
          <p:nvPr/>
        </p:nvSpPr>
        <p:spPr bwMode="auto">
          <a:xfrm>
            <a:off x="6894910" y="4913710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5144" name="Line 24"/>
          <p:cNvSpPr>
            <a:spLocks noChangeShapeType="1"/>
          </p:cNvSpPr>
          <p:nvPr/>
        </p:nvSpPr>
        <p:spPr bwMode="auto">
          <a:xfrm>
            <a:off x="6894910" y="5319713"/>
            <a:ext cx="270272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5145" name="AutoShape 25"/>
          <p:cNvSpPr>
            <a:spLocks noChangeArrowheads="1"/>
          </p:cNvSpPr>
          <p:nvPr/>
        </p:nvSpPr>
        <p:spPr bwMode="auto">
          <a:xfrm>
            <a:off x="6407945" y="998936"/>
            <a:ext cx="1188244" cy="4860131"/>
          </a:xfrm>
          <a:prstGeom prst="roundRect">
            <a:avLst>
              <a:gd name="adj" fmla="val 16667"/>
            </a:avLst>
          </a:prstGeom>
          <a:solidFill>
            <a:srgbClr val="FFFFFF">
              <a:alpha val="32156"/>
            </a:srgbClr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350"/>
          </a:p>
        </p:txBody>
      </p:sp>
      <p:sp>
        <p:nvSpPr>
          <p:cNvPr id="5146" name="AutoShape 26"/>
          <p:cNvSpPr>
            <a:spLocks noChangeArrowheads="1"/>
          </p:cNvSpPr>
          <p:nvPr/>
        </p:nvSpPr>
        <p:spPr bwMode="auto">
          <a:xfrm>
            <a:off x="6893720" y="4887516"/>
            <a:ext cx="269081" cy="808434"/>
          </a:xfrm>
          <a:prstGeom prst="roundRect">
            <a:avLst>
              <a:gd name="adj" fmla="val 16667"/>
            </a:avLst>
          </a:prstGeom>
          <a:solidFill>
            <a:srgbClr val="FF0000">
              <a:alpha val="74901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350"/>
          </a:p>
        </p:txBody>
      </p:sp>
      <p:sp>
        <p:nvSpPr>
          <p:cNvPr id="6171" name="AutoShape 27"/>
          <p:cNvSpPr>
            <a:spLocks noChangeArrowheads="1"/>
          </p:cNvSpPr>
          <p:nvPr/>
        </p:nvSpPr>
        <p:spPr bwMode="auto">
          <a:xfrm>
            <a:off x="6893720" y="3320655"/>
            <a:ext cx="269081" cy="1620440"/>
          </a:xfrm>
          <a:prstGeom prst="roundRect">
            <a:avLst>
              <a:gd name="adj" fmla="val 16667"/>
            </a:avLst>
          </a:prstGeom>
          <a:solidFill>
            <a:srgbClr val="FF0000">
              <a:alpha val="74901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350"/>
          </a:p>
        </p:txBody>
      </p:sp>
      <p:sp>
        <p:nvSpPr>
          <p:cNvPr id="5150" name="AutoShape 30"/>
          <p:cNvSpPr>
            <a:spLocks noChangeArrowheads="1"/>
          </p:cNvSpPr>
          <p:nvPr/>
        </p:nvSpPr>
        <p:spPr bwMode="auto">
          <a:xfrm>
            <a:off x="811874" y="208956"/>
            <a:ext cx="3835004" cy="3921919"/>
          </a:xfrm>
          <a:prstGeom prst="cloudCallout">
            <a:avLst>
              <a:gd name="adj1" fmla="val 60681"/>
              <a:gd name="adj2" fmla="val -16819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b="1" i="1">
                <a:latin typeface="Georgia" panose="02040502050405020303" pitchFamily="18" charset="0"/>
              </a:rPr>
              <a:t>Столбик  термометра  установлен  на  -1</a:t>
            </a:r>
            <a:r>
              <a:rPr lang="ru-RU" altLang="ru-RU" sz="2100" b="1" i="1" baseline="30000">
                <a:latin typeface="Georgia" panose="02040502050405020303" pitchFamily="18" charset="0"/>
              </a:rPr>
              <a:t>0</a:t>
            </a:r>
            <a:r>
              <a:rPr lang="ru-RU" altLang="ru-RU" sz="2100" b="1" i="1">
                <a:latin typeface="Georgia" panose="02040502050405020303" pitchFamily="18" charset="0"/>
              </a:rPr>
              <a:t>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b="1" i="1">
                <a:latin typeface="Georgia" panose="02040502050405020303" pitchFamily="18" charset="0"/>
              </a:rPr>
              <a:t>Какой станет температура, если столбик изменить на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b="1" i="1">
                <a:latin typeface="Georgia" panose="02040502050405020303" pitchFamily="18" charset="0"/>
              </a:rPr>
              <a:t>-4</a:t>
            </a:r>
            <a:r>
              <a:rPr lang="ru-RU" altLang="ru-RU" sz="2100" b="1" i="1" baseline="30000">
                <a:latin typeface="Georgia" panose="02040502050405020303" pitchFamily="18" charset="0"/>
              </a:rPr>
              <a:t>0</a:t>
            </a:r>
            <a:r>
              <a:rPr lang="ru-RU" altLang="ru-RU" sz="2100" b="1" i="1">
                <a:latin typeface="Georgia" panose="02040502050405020303" pitchFamily="18" charset="0"/>
              </a:rPr>
              <a:t>?</a:t>
            </a:r>
          </a:p>
        </p:txBody>
      </p:sp>
      <p:sp>
        <p:nvSpPr>
          <p:cNvPr id="6175" name="AutoShape 31"/>
          <p:cNvSpPr>
            <a:spLocks noChangeArrowheads="1"/>
          </p:cNvSpPr>
          <p:nvPr/>
        </p:nvSpPr>
        <p:spPr bwMode="auto">
          <a:xfrm rot="1049460">
            <a:off x="3248986" y="3317622"/>
            <a:ext cx="3078956" cy="1188244"/>
          </a:xfrm>
          <a:prstGeom prst="cloudCallout">
            <a:avLst>
              <a:gd name="adj1" fmla="val -80819"/>
              <a:gd name="adj2" fmla="val 132731"/>
            </a:avLst>
          </a:prstGeom>
          <a:solidFill>
            <a:srgbClr val="FDE3F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b="1" i="1" dirty="0">
                <a:solidFill>
                  <a:srgbClr val="DE0000"/>
                </a:solidFill>
                <a:latin typeface="Georgia" panose="02040502050405020303" pitchFamily="18" charset="0"/>
              </a:rPr>
              <a:t>Умницы!!!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b="1" i="1" dirty="0">
                <a:solidFill>
                  <a:srgbClr val="800000"/>
                </a:solidFill>
                <a:latin typeface="Georgia" panose="02040502050405020303" pitchFamily="18" charset="0"/>
              </a:rPr>
              <a:t>Проверяем…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100" b="1" i="1" dirty="0">
              <a:solidFill>
                <a:srgbClr val="DE0000"/>
              </a:solidFill>
              <a:latin typeface="Georgia" panose="02040502050405020303" pitchFamily="18" charset="0"/>
            </a:endParaRPr>
          </a:p>
        </p:txBody>
      </p:sp>
      <p:sp>
        <p:nvSpPr>
          <p:cNvPr id="6176" name="Line 32"/>
          <p:cNvSpPr>
            <a:spLocks noChangeShapeType="1"/>
          </p:cNvSpPr>
          <p:nvPr/>
        </p:nvSpPr>
        <p:spPr bwMode="auto">
          <a:xfrm flipH="1" flipV="1">
            <a:off x="7487841" y="3320653"/>
            <a:ext cx="0" cy="1566863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z="1350"/>
          </a:p>
        </p:txBody>
      </p:sp>
      <p:sp>
        <p:nvSpPr>
          <p:cNvPr id="6177" name="Text Box 33"/>
          <p:cNvSpPr txBox="1">
            <a:spLocks noChangeArrowheads="1"/>
          </p:cNvSpPr>
          <p:nvPr/>
        </p:nvSpPr>
        <p:spPr bwMode="auto">
          <a:xfrm>
            <a:off x="7609285" y="3861198"/>
            <a:ext cx="4411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anose="02020603050405020304" pitchFamily="18" charset="0"/>
              </a:rPr>
              <a:t>-4</a:t>
            </a:r>
          </a:p>
        </p:txBody>
      </p:sp>
      <p:sp>
        <p:nvSpPr>
          <p:cNvPr id="6178" name="Text Box 34"/>
          <p:cNvSpPr txBox="1">
            <a:spLocks noChangeArrowheads="1"/>
          </p:cNvSpPr>
          <p:nvPr/>
        </p:nvSpPr>
        <p:spPr bwMode="auto">
          <a:xfrm>
            <a:off x="3383757" y="5319713"/>
            <a:ext cx="248483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000" b="1">
                <a:latin typeface="Times New Roman" panose="02020603050405020304" pitchFamily="18" charset="0"/>
              </a:rPr>
              <a:t>-1 + (-4) = -5</a:t>
            </a:r>
          </a:p>
        </p:txBody>
      </p:sp>
      <p:pic>
        <p:nvPicPr>
          <p:cNvPr id="35" name="Picture 4" descr="jlipeiton - альбом &quot;ОТРИСОВКИ НЕЗНАЙКА (АВТОР ЕЛКА)&quot; на Яндекс.Фотка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442" y="729501"/>
            <a:ext cx="1490262" cy="307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Картинки &quot;Незнайка и его друзья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57" y="3687904"/>
            <a:ext cx="1783556" cy="284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346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1" grpId="0" animBg="1"/>
      <p:bldP spid="6175" grpId="0" animBg="1"/>
      <p:bldP spid="6175" grpId="1" animBg="1"/>
      <p:bldP spid="6176" grpId="0" animBg="1"/>
      <p:bldP spid="6177" grpId="0"/>
      <p:bldP spid="61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7542" y="0"/>
            <a:ext cx="6588919" cy="1593057"/>
          </a:xfrm>
        </p:spPr>
        <p:txBody>
          <a:bodyPr/>
          <a:lstStyle/>
          <a:p>
            <a:pPr eaLnBrk="1" hangingPunct="1"/>
            <a:r>
              <a:rPr lang="ru-RU" altLang="ru-RU" sz="405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больше?</a:t>
            </a:r>
            <a:endParaRPr lang="ru-RU" altLang="ru-RU" sz="405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5975" y="1260260"/>
            <a:ext cx="7856241" cy="4353959"/>
          </a:xfrm>
        </p:spPr>
        <p:txBody>
          <a:bodyPr rtlCol="0">
            <a:normAutofit fontScale="55000" lnSpcReduction="20000"/>
          </a:bodyPr>
          <a:lstStyle/>
          <a:p>
            <a:pPr marL="0" indent="0" eaLnBrk="1" fontAlgn="auto" hangingPunct="1">
              <a:lnSpc>
                <a:spcPct val="170000"/>
              </a:lnSpc>
              <a:spcAft>
                <a:spcPts val="0"/>
              </a:spcAft>
              <a:buNone/>
              <a:defRPr/>
            </a:pP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можно сравнить два отрицательных числа?</a:t>
            </a:r>
          </a:p>
          <a:p>
            <a:pPr marL="0" indent="0" eaLnBrk="1" fontAlgn="auto" hangingPunct="1">
              <a:lnSpc>
                <a:spcPct val="170000"/>
              </a:lnSpc>
              <a:spcAft>
                <a:spcPts val="0"/>
              </a:spcAft>
              <a:buNone/>
              <a:defRPr/>
            </a:pPr>
            <a:endParaRPr lang="ru-RU" sz="39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lnSpc>
                <a:spcPct val="170000"/>
              </a:lnSpc>
              <a:spcAft>
                <a:spcPts val="0"/>
              </a:spcAft>
              <a:buNone/>
              <a:defRPr/>
            </a:pPr>
            <a:r>
              <a:rPr lang="ru-RU" sz="3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сравнить положительное</a:t>
            </a:r>
            <a:r>
              <a:rPr lang="en-US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число и нуль?</a:t>
            </a:r>
            <a:endParaRPr lang="en-US" sz="39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lnSpc>
                <a:spcPct val="170000"/>
              </a:lnSpc>
              <a:spcAft>
                <a:spcPts val="0"/>
              </a:spcAft>
              <a:buNone/>
              <a:defRPr/>
            </a:pPr>
            <a:endParaRPr lang="ru-RU" sz="39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lnSpc>
                <a:spcPct val="170000"/>
              </a:lnSpc>
              <a:spcAft>
                <a:spcPts val="0"/>
              </a:spcAft>
              <a:buNone/>
              <a:defRPr/>
            </a:pP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сравнить </a:t>
            </a:r>
            <a:r>
              <a:rPr lang="ru-RU" sz="39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отрицательное число </a:t>
            </a: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нуль?</a:t>
            </a:r>
          </a:p>
          <a:p>
            <a:pPr marL="0" indent="0" eaLnBrk="1" fontAlgn="auto" hangingPunct="1">
              <a:lnSpc>
                <a:spcPct val="170000"/>
              </a:lnSpc>
              <a:spcAft>
                <a:spcPts val="0"/>
              </a:spcAft>
              <a:buNone/>
              <a:defRPr/>
            </a:pPr>
            <a:endParaRPr lang="ru-RU" sz="39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lnSpc>
                <a:spcPct val="170000"/>
              </a:lnSpc>
              <a:spcAft>
                <a:spcPts val="0"/>
              </a:spcAft>
              <a:buNone/>
              <a:defRPr/>
            </a:pPr>
            <a:r>
              <a:rPr lang="ru-RU" sz="3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Какие числа называются противоположными?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96454" y="1876387"/>
            <a:ext cx="863203" cy="43219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- 1</a:t>
            </a:r>
            <a:r>
              <a:rPr lang="ru-RU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99</a:t>
            </a:r>
            <a:endParaRPr lang="ru-RU" sz="2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31080" y="1876388"/>
            <a:ext cx="863203" cy="43219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324</a:t>
            </a:r>
            <a:endParaRPr lang="ru-RU" sz="2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522773" y="1936564"/>
            <a:ext cx="323850" cy="32385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300" b="1" dirty="0">
                <a:solidFill>
                  <a:srgbClr val="FF0000"/>
                </a:solidFill>
              </a:rPr>
              <a:t>&lt;</a:t>
            </a:r>
            <a:endParaRPr lang="ru-RU" sz="3300" b="1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131080" y="4073359"/>
            <a:ext cx="864394" cy="43219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</a:t>
            </a:r>
            <a:r>
              <a:rPr 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522773" y="4160250"/>
            <a:ext cx="323850" cy="30624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300" b="1" dirty="0">
                <a:solidFill>
                  <a:srgbClr val="FF0000"/>
                </a:solidFill>
              </a:rPr>
              <a:t>&lt;</a:t>
            </a:r>
            <a:endParaRPr lang="ru-RU" sz="3300" b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94957" y="4105043"/>
            <a:ext cx="378619" cy="43219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494957" y="2961988"/>
            <a:ext cx="377429" cy="43219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ru-RU" sz="2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522773" y="3028942"/>
            <a:ext cx="323850" cy="3250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300" b="1" dirty="0">
                <a:solidFill>
                  <a:srgbClr val="FF0000"/>
                </a:solidFill>
              </a:rPr>
              <a:t>&gt;</a:t>
            </a:r>
            <a:endParaRPr lang="ru-RU" sz="33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131080" y="2964697"/>
            <a:ext cx="864394" cy="43219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</a:t>
            </a:r>
            <a:r>
              <a:rPr 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131080" y="5182022"/>
            <a:ext cx="864394" cy="43219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85</a:t>
            </a:r>
            <a:endParaRPr lang="ru-RU" sz="2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572001" y="5182021"/>
            <a:ext cx="864394" cy="43219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-85</a:t>
            </a:r>
            <a:endParaRPr lang="ru-RU" sz="21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39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Прямая со стрелкой 30"/>
          <p:cNvCxnSpPr/>
          <p:nvPr/>
        </p:nvCxnSpPr>
        <p:spPr bwMode="auto">
          <a:xfrm>
            <a:off x="1115616" y="3608817"/>
            <a:ext cx="7143750" cy="1587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 bwMode="auto">
          <a:xfrm rot="5400000">
            <a:off x="4997450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 bwMode="auto">
          <a:xfrm rot="5400000">
            <a:off x="4625683" y="3598509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 bwMode="auto">
          <a:xfrm rot="5400000">
            <a:off x="4238266" y="358557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 bwMode="auto">
          <a:xfrm rot="5400000">
            <a:off x="3875377" y="3580753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 bwMode="auto">
          <a:xfrm rot="5400000">
            <a:off x="3500431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 bwMode="auto">
          <a:xfrm rot="5400000">
            <a:off x="3110908" y="358481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 bwMode="auto">
          <a:xfrm rot="5400000">
            <a:off x="2741247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 bwMode="auto">
          <a:xfrm rot="5400000">
            <a:off x="2369480" y="3593690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 bwMode="auto">
          <a:xfrm rot="5400000">
            <a:off x="1982477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 bwMode="auto">
          <a:xfrm rot="5400000">
            <a:off x="1619588" y="3584812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 bwMode="auto">
          <a:xfrm rot="5400000">
            <a:off x="1223293" y="3589631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 bwMode="auto">
          <a:xfrm rot="5400000">
            <a:off x="7626079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 bwMode="auto">
          <a:xfrm rot="5400000">
            <a:off x="7247540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 bwMode="auto">
          <a:xfrm rot="5400000">
            <a:off x="6866895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 bwMode="auto">
          <a:xfrm rot="5400000">
            <a:off x="6497648" y="3603328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 bwMode="auto">
          <a:xfrm rot="5400000">
            <a:off x="6125881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 bwMode="auto">
          <a:xfrm rot="5400000">
            <a:off x="5738464" y="3594450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 bwMode="auto">
          <a:xfrm rot="5400000">
            <a:off x="5366697" y="3607387"/>
            <a:ext cx="28575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 bwMode="auto">
          <a:xfrm>
            <a:off x="4972734" y="3143248"/>
            <a:ext cx="35458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1</a:t>
            </a:r>
            <a:endParaRPr lang="ru-RU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3" name="Прямоугольник 52"/>
          <p:cNvSpPr/>
          <p:nvPr/>
        </p:nvSpPr>
        <p:spPr bwMode="auto">
          <a:xfrm>
            <a:off x="4604658" y="3093582"/>
            <a:ext cx="35458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4110714" y="3143248"/>
            <a:ext cx="471604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</a:t>
            </a:r>
            <a:endParaRPr lang="ru-RU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5" name="Прямоугольник 54"/>
          <p:cNvSpPr/>
          <p:nvPr/>
        </p:nvSpPr>
        <p:spPr bwMode="auto">
          <a:xfrm>
            <a:off x="4560779" y="3714752"/>
            <a:ext cx="40267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95754" y="207466"/>
            <a:ext cx="39300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a typeface="+mj-ea"/>
                <a:cs typeface="+mj-cs"/>
              </a:rPr>
              <a:t>Тема урока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0271" y="1533832"/>
            <a:ext cx="788547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Сложение чисел на координатной прямой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51819" y="4572946"/>
            <a:ext cx="66771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 Предмет математики настолько серьёзен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                                                                      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надо не упускать случая, сделать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                                                                                             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занимательным».</a:t>
            </a:r>
            <a:r>
              <a:rPr lang="ru-RU" dirty="0"/>
              <a:t> </a:t>
            </a:r>
            <a:r>
              <a:rPr lang="ru-RU" dirty="0" smtClean="0"/>
              <a:t>                                                                                                 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Б.Паскаль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2" descr="Картинки &quot;Незнайка и его друзья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84" y="4030842"/>
            <a:ext cx="1101779" cy="1760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jlipeiton - альбом &quot;ОТРИСОВКИ НЕЗНАЙКА (АВТОР ЕЛКА)&quot; на Яндекс.Фотка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031" y="2070846"/>
            <a:ext cx="978082" cy="2020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6" descr="Animated Question Mark For Powerpoint - Viewing Galler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52" y="3580753"/>
            <a:ext cx="548634" cy="58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6" descr="Animated Question Mark For Powerpoint - Viewing Galler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899" y="3767646"/>
            <a:ext cx="639459" cy="68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6" descr="Animated Question Mark For Powerpoint - Viewing Gallery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109" y="4307701"/>
            <a:ext cx="726274" cy="774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0 Exclamation mark Icon Characters Iconset Dooffy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230" y="2208543"/>
            <a:ext cx="760527" cy="76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0 Exclamation mark Icon Characters Iconset Dooffy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862" y="1204214"/>
            <a:ext cx="847315" cy="84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0 Exclamation mark Icon Characters Iconset Dooffy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447" y="1403287"/>
            <a:ext cx="948111" cy="94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2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Цель урока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spcBef>
                <a:spcPts val="1575"/>
              </a:spcBef>
              <a:spcAft>
                <a:spcPts val="0"/>
              </a:spcAft>
              <a:buNone/>
            </a:pPr>
            <a:r>
              <a:rPr lang="ru-RU" sz="27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трабатывать 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умение складывать положительные и отри­цательные числа с помощью координатной прямой; развивать уме­ние объективно </a:t>
            </a:r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оценивать свой труд и работу 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своих </a:t>
            </a:r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товарищей.</a:t>
            </a:r>
            <a:endParaRPr lang="ru-RU" sz="6000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178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шаблон математически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803</TotalTime>
  <Words>1129</Words>
  <Application>Microsoft Office PowerPoint</Application>
  <PresentationFormat>Экран (4:3)</PresentationFormat>
  <Paragraphs>322</Paragraphs>
  <Slides>26</Slides>
  <Notes>5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Arial</vt:lpstr>
      <vt:lpstr>Bookman Old Style</vt:lpstr>
      <vt:lpstr>Calibri</vt:lpstr>
      <vt:lpstr>Comic Sans MS</vt:lpstr>
      <vt:lpstr>Georgia</vt:lpstr>
      <vt:lpstr>Times New Roman</vt:lpstr>
      <vt:lpstr>Wingdings 2</vt:lpstr>
      <vt:lpstr>шаблон математический</vt:lpstr>
      <vt:lpstr>Формула</vt:lpstr>
      <vt:lpstr>Презентация PowerPoint</vt:lpstr>
      <vt:lpstr>Скажи мне – и я забуду, Покажи мне – и я запомню, Вовлеки меня – и я пойму.  (Древняя китайская мудрость)   </vt:lpstr>
      <vt:lpstr> Актуализация знаний</vt:lpstr>
      <vt:lpstr>Изменение температуры</vt:lpstr>
      <vt:lpstr>Презентация PowerPoint</vt:lpstr>
      <vt:lpstr>Презентация PowerPoint</vt:lpstr>
      <vt:lpstr>Что больше?</vt:lpstr>
      <vt:lpstr>Презентация PowerPoint</vt:lpstr>
      <vt:lpstr>Цель урока</vt:lpstr>
      <vt:lpstr>Презентация PowerPoint</vt:lpstr>
      <vt:lpstr>Презентация PowerPoint</vt:lpstr>
      <vt:lpstr>Презентация PowerPoint</vt:lpstr>
      <vt:lpstr>Презентация PowerPoint</vt:lpstr>
      <vt:lpstr>Выполните сложение с помощью  координатной  прямой.</vt:lpstr>
      <vt:lpstr> Выполните сложение с помощью  координатной  прямой.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Работа с учебником (выполняем устно)</vt:lpstr>
      <vt:lpstr>Презентация PowerPoint</vt:lpstr>
      <vt:lpstr>Презентация PowerPoint</vt:lpstr>
      <vt:lpstr>Презентация PowerPoint</vt:lpstr>
      <vt:lpstr>Выберите один из трех вариантов,  оценивающий  вашу работу на уроке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Хадижат</dc:creator>
  <cp:lastModifiedBy>Хадижат</cp:lastModifiedBy>
  <cp:revision>41</cp:revision>
  <dcterms:created xsi:type="dcterms:W3CDTF">2015-03-16T09:05:21Z</dcterms:created>
  <dcterms:modified xsi:type="dcterms:W3CDTF">2015-03-23T06:20:18Z</dcterms:modified>
</cp:coreProperties>
</file>